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90" d="100"/>
          <a:sy n="90" d="100"/>
        </p:scale>
        <p:origin x="57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B108A9B4-113C-4205-96C5-29F6C7FEBB0A}" type="datetimeFigureOut">
              <a:rPr lang="en-MY" smtClean="0"/>
              <a:t>24/2/2021</a:t>
            </a:fld>
            <a:endParaRPr lang="en-MY"/>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251F41EA-786E-4E33-8FC2-3365468DD66C}" type="slidenum">
              <a:rPr lang="en-MY" smtClean="0"/>
              <a:t>‹#›</a:t>
            </a:fld>
            <a:endParaRPr lang="en-MY"/>
          </a:p>
        </p:txBody>
      </p:sp>
    </p:spTree>
    <p:extLst>
      <p:ext uri="{BB962C8B-B14F-4D97-AF65-F5344CB8AC3E}">
        <p14:creationId xmlns:p14="http://schemas.microsoft.com/office/powerpoint/2010/main" val="693228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5C2D2-D953-4C0A-9E26-C2DFE7C890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MY"/>
          </a:p>
        </p:txBody>
      </p:sp>
      <p:sp>
        <p:nvSpPr>
          <p:cNvPr id="3" name="Subtitle 2">
            <a:extLst>
              <a:ext uri="{FF2B5EF4-FFF2-40B4-BE49-F238E27FC236}">
                <a16:creationId xmlns:a16="http://schemas.microsoft.com/office/drawing/2014/main" id="{AA72626D-56CD-4D3B-9772-EDBB94BCD9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MY"/>
          </a:p>
        </p:txBody>
      </p:sp>
      <p:sp>
        <p:nvSpPr>
          <p:cNvPr id="4" name="Date Placeholder 3">
            <a:extLst>
              <a:ext uri="{FF2B5EF4-FFF2-40B4-BE49-F238E27FC236}">
                <a16:creationId xmlns:a16="http://schemas.microsoft.com/office/drawing/2014/main" id="{14AF3E02-3F1B-432F-944C-46FC51419B50}"/>
              </a:ext>
            </a:extLst>
          </p:cNvPr>
          <p:cNvSpPr>
            <a:spLocks noGrp="1"/>
          </p:cNvSpPr>
          <p:nvPr>
            <p:ph type="dt" sz="half" idx="10"/>
          </p:nvPr>
        </p:nvSpPr>
        <p:spPr/>
        <p:txBody>
          <a:bodyPr/>
          <a:lstStyle/>
          <a:p>
            <a:fld id="{CD41E39B-54B1-4D95-A1E1-956579CA9CC5}" type="datetime1">
              <a:rPr lang="en-MY" smtClean="0"/>
              <a:t>24/2/2021</a:t>
            </a:fld>
            <a:endParaRPr lang="en-MY"/>
          </a:p>
        </p:txBody>
      </p:sp>
      <p:sp>
        <p:nvSpPr>
          <p:cNvPr id="5" name="Footer Placeholder 4">
            <a:extLst>
              <a:ext uri="{FF2B5EF4-FFF2-40B4-BE49-F238E27FC236}">
                <a16:creationId xmlns:a16="http://schemas.microsoft.com/office/drawing/2014/main" id="{573E2FEA-6B8A-4469-8079-2A95B4239F30}"/>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676630EC-81CB-409D-A954-D0016CB9A232}"/>
              </a:ext>
            </a:extLst>
          </p:cNvPr>
          <p:cNvSpPr>
            <a:spLocks noGrp="1"/>
          </p:cNvSpPr>
          <p:nvPr>
            <p:ph type="sldNum" sz="quarter" idx="12"/>
          </p:nvPr>
        </p:nvSpPr>
        <p:spPr/>
        <p:txBody>
          <a:bodyPr/>
          <a:lstStyle/>
          <a:p>
            <a:fld id="{26C0C1B4-5543-4FF4-A74B-F2C9A6E240F3}" type="slidenum">
              <a:rPr lang="en-MY" smtClean="0"/>
              <a:t>‹#›</a:t>
            </a:fld>
            <a:endParaRPr lang="en-MY"/>
          </a:p>
        </p:txBody>
      </p:sp>
    </p:spTree>
    <p:extLst>
      <p:ext uri="{BB962C8B-B14F-4D97-AF65-F5344CB8AC3E}">
        <p14:creationId xmlns:p14="http://schemas.microsoft.com/office/powerpoint/2010/main" val="3433047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3D725-65EB-477B-8900-BF0C4375F5AF}"/>
              </a:ext>
            </a:extLst>
          </p:cNvPr>
          <p:cNvSpPr>
            <a:spLocks noGrp="1"/>
          </p:cNvSpPr>
          <p:nvPr>
            <p:ph type="title"/>
          </p:nvPr>
        </p:nvSpPr>
        <p:spPr/>
        <p:txBody>
          <a:bodyPr/>
          <a:lstStyle/>
          <a:p>
            <a:r>
              <a:rPr lang="en-US"/>
              <a:t>Click to edit Master title style</a:t>
            </a:r>
            <a:endParaRPr lang="en-MY"/>
          </a:p>
        </p:txBody>
      </p:sp>
      <p:sp>
        <p:nvSpPr>
          <p:cNvPr id="3" name="Vertical Text Placeholder 2">
            <a:extLst>
              <a:ext uri="{FF2B5EF4-FFF2-40B4-BE49-F238E27FC236}">
                <a16:creationId xmlns:a16="http://schemas.microsoft.com/office/drawing/2014/main" id="{B0BDBCDF-CD60-44C8-87E8-F6BF1AAA686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C8F1B277-E88D-4857-9022-6A768FA958E3}"/>
              </a:ext>
            </a:extLst>
          </p:cNvPr>
          <p:cNvSpPr>
            <a:spLocks noGrp="1"/>
          </p:cNvSpPr>
          <p:nvPr>
            <p:ph type="dt" sz="half" idx="10"/>
          </p:nvPr>
        </p:nvSpPr>
        <p:spPr/>
        <p:txBody>
          <a:bodyPr/>
          <a:lstStyle/>
          <a:p>
            <a:fld id="{33AC9F66-5E07-41A6-A16A-D492066A214E}" type="datetime1">
              <a:rPr lang="en-MY" smtClean="0"/>
              <a:t>24/2/2021</a:t>
            </a:fld>
            <a:endParaRPr lang="en-MY"/>
          </a:p>
        </p:txBody>
      </p:sp>
      <p:sp>
        <p:nvSpPr>
          <p:cNvPr id="5" name="Footer Placeholder 4">
            <a:extLst>
              <a:ext uri="{FF2B5EF4-FFF2-40B4-BE49-F238E27FC236}">
                <a16:creationId xmlns:a16="http://schemas.microsoft.com/office/drawing/2014/main" id="{2E502E10-2621-4E27-AEF7-96A4FACBE625}"/>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28BDA915-BB08-4364-B826-5384B045DAE0}"/>
              </a:ext>
            </a:extLst>
          </p:cNvPr>
          <p:cNvSpPr>
            <a:spLocks noGrp="1"/>
          </p:cNvSpPr>
          <p:nvPr>
            <p:ph type="sldNum" sz="quarter" idx="12"/>
          </p:nvPr>
        </p:nvSpPr>
        <p:spPr/>
        <p:txBody>
          <a:bodyPr/>
          <a:lstStyle/>
          <a:p>
            <a:fld id="{26C0C1B4-5543-4FF4-A74B-F2C9A6E240F3}" type="slidenum">
              <a:rPr lang="en-MY" smtClean="0"/>
              <a:t>‹#›</a:t>
            </a:fld>
            <a:endParaRPr lang="en-MY"/>
          </a:p>
        </p:txBody>
      </p:sp>
    </p:spTree>
    <p:extLst>
      <p:ext uri="{BB962C8B-B14F-4D97-AF65-F5344CB8AC3E}">
        <p14:creationId xmlns:p14="http://schemas.microsoft.com/office/powerpoint/2010/main" val="177423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914E34C-976E-4CC5-8151-0521E3EE80D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MY"/>
          </a:p>
        </p:txBody>
      </p:sp>
      <p:sp>
        <p:nvSpPr>
          <p:cNvPr id="3" name="Vertical Text Placeholder 2">
            <a:extLst>
              <a:ext uri="{FF2B5EF4-FFF2-40B4-BE49-F238E27FC236}">
                <a16:creationId xmlns:a16="http://schemas.microsoft.com/office/drawing/2014/main" id="{B387FB56-DB03-49CF-8E43-B3EF0F8174D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4809B149-F28A-4D15-B537-AB39A6552238}"/>
              </a:ext>
            </a:extLst>
          </p:cNvPr>
          <p:cNvSpPr>
            <a:spLocks noGrp="1"/>
          </p:cNvSpPr>
          <p:nvPr>
            <p:ph type="dt" sz="half" idx="10"/>
          </p:nvPr>
        </p:nvSpPr>
        <p:spPr/>
        <p:txBody>
          <a:bodyPr/>
          <a:lstStyle/>
          <a:p>
            <a:fld id="{14C82356-AF3B-4AC3-A5DA-FD6F219B9445}" type="datetime1">
              <a:rPr lang="en-MY" smtClean="0"/>
              <a:t>24/2/2021</a:t>
            </a:fld>
            <a:endParaRPr lang="en-MY"/>
          </a:p>
        </p:txBody>
      </p:sp>
      <p:sp>
        <p:nvSpPr>
          <p:cNvPr id="5" name="Footer Placeholder 4">
            <a:extLst>
              <a:ext uri="{FF2B5EF4-FFF2-40B4-BE49-F238E27FC236}">
                <a16:creationId xmlns:a16="http://schemas.microsoft.com/office/drawing/2014/main" id="{7EADFCA5-5E2A-4173-B2A0-73F6BC1C026A}"/>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5C3AB748-D6E9-4A0D-B5D0-30074B416F2E}"/>
              </a:ext>
            </a:extLst>
          </p:cNvPr>
          <p:cNvSpPr>
            <a:spLocks noGrp="1"/>
          </p:cNvSpPr>
          <p:nvPr>
            <p:ph type="sldNum" sz="quarter" idx="12"/>
          </p:nvPr>
        </p:nvSpPr>
        <p:spPr/>
        <p:txBody>
          <a:bodyPr/>
          <a:lstStyle/>
          <a:p>
            <a:fld id="{26C0C1B4-5543-4FF4-A74B-F2C9A6E240F3}" type="slidenum">
              <a:rPr lang="en-MY" smtClean="0"/>
              <a:t>‹#›</a:t>
            </a:fld>
            <a:endParaRPr lang="en-MY"/>
          </a:p>
        </p:txBody>
      </p:sp>
    </p:spTree>
    <p:extLst>
      <p:ext uri="{BB962C8B-B14F-4D97-AF65-F5344CB8AC3E}">
        <p14:creationId xmlns:p14="http://schemas.microsoft.com/office/powerpoint/2010/main" val="1122779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CBC80-AC65-4A6B-9E37-9626D2B34A02}"/>
              </a:ext>
            </a:extLst>
          </p:cNvPr>
          <p:cNvSpPr>
            <a:spLocks noGrp="1"/>
          </p:cNvSpPr>
          <p:nvPr>
            <p:ph type="title"/>
          </p:nvPr>
        </p:nvSpPr>
        <p:spPr/>
        <p:txBody>
          <a:bodyPr/>
          <a:lstStyle/>
          <a:p>
            <a:r>
              <a:rPr lang="en-US"/>
              <a:t>Click to edit Master title style</a:t>
            </a:r>
            <a:endParaRPr lang="en-MY"/>
          </a:p>
        </p:txBody>
      </p:sp>
      <p:sp>
        <p:nvSpPr>
          <p:cNvPr id="3" name="Content Placeholder 2">
            <a:extLst>
              <a:ext uri="{FF2B5EF4-FFF2-40B4-BE49-F238E27FC236}">
                <a16:creationId xmlns:a16="http://schemas.microsoft.com/office/drawing/2014/main" id="{D1DCE6ED-4394-4CA9-B4A5-D2260A8260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602FEEC4-8366-4F91-ABBB-819292C96937}"/>
              </a:ext>
            </a:extLst>
          </p:cNvPr>
          <p:cNvSpPr>
            <a:spLocks noGrp="1"/>
          </p:cNvSpPr>
          <p:nvPr>
            <p:ph type="dt" sz="half" idx="10"/>
          </p:nvPr>
        </p:nvSpPr>
        <p:spPr/>
        <p:txBody>
          <a:bodyPr/>
          <a:lstStyle/>
          <a:p>
            <a:fld id="{98575F96-AD83-4850-B6DF-FFE347E650DE}" type="datetime1">
              <a:rPr lang="en-MY" smtClean="0"/>
              <a:t>24/2/2021</a:t>
            </a:fld>
            <a:endParaRPr lang="en-MY"/>
          </a:p>
        </p:txBody>
      </p:sp>
      <p:sp>
        <p:nvSpPr>
          <p:cNvPr id="5" name="Footer Placeholder 4">
            <a:extLst>
              <a:ext uri="{FF2B5EF4-FFF2-40B4-BE49-F238E27FC236}">
                <a16:creationId xmlns:a16="http://schemas.microsoft.com/office/drawing/2014/main" id="{418C5E54-360E-432A-80E3-579F75AA0DDA}"/>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3F358700-73B8-4F11-80AD-2C308E27A85A}"/>
              </a:ext>
            </a:extLst>
          </p:cNvPr>
          <p:cNvSpPr>
            <a:spLocks noGrp="1"/>
          </p:cNvSpPr>
          <p:nvPr>
            <p:ph type="sldNum" sz="quarter" idx="12"/>
          </p:nvPr>
        </p:nvSpPr>
        <p:spPr/>
        <p:txBody>
          <a:bodyPr/>
          <a:lstStyle/>
          <a:p>
            <a:fld id="{26C0C1B4-5543-4FF4-A74B-F2C9A6E240F3}" type="slidenum">
              <a:rPr lang="en-MY" smtClean="0"/>
              <a:t>‹#›</a:t>
            </a:fld>
            <a:endParaRPr lang="en-MY"/>
          </a:p>
        </p:txBody>
      </p:sp>
    </p:spTree>
    <p:extLst>
      <p:ext uri="{BB962C8B-B14F-4D97-AF65-F5344CB8AC3E}">
        <p14:creationId xmlns:p14="http://schemas.microsoft.com/office/powerpoint/2010/main" val="2613490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01627-4575-4EC6-8782-49C3D952902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MY"/>
          </a:p>
        </p:txBody>
      </p:sp>
      <p:sp>
        <p:nvSpPr>
          <p:cNvPr id="3" name="Text Placeholder 2">
            <a:extLst>
              <a:ext uri="{FF2B5EF4-FFF2-40B4-BE49-F238E27FC236}">
                <a16:creationId xmlns:a16="http://schemas.microsoft.com/office/drawing/2014/main" id="{D4056B71-2842-41A0-948B-22BC7646D8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794E44A-D530-4DA7-A13A-BB42A8341E35}"/>
              </a:ext>
            </a:extLst>
          </p:cNvPr>
          <p:cNvSpPr>
            <a:spLocks noGrp="1"/>
          </p:cNvSpPr>
          <p:nvPr>
            <p:ph type="dt" sz="half" idx="10"/>
          </p:nvPr>
        </p:nvSpPr>
        <p:spPr/>
        <p:txBody>
          <a:bodyPr/>
          <a:lstStyle/>
          <a:p>
            <a:fld id="{BB33BE26-F096-4232-80C7-903C78FA29E3}" type="datetime1">
              <a:rPr lang="en-MY" smtClean="0"/>
              <a:t>24/2/2021</a:t>
            </a:fld>
            <a:endParaRPr lang="en-MY"/>
          </a:p>
        </p:txBody>
      </p:sp>
      <p:sp>
        <p:nvSpPr>
          <p:cNvPr id="5" name="Footer Placeholder 4">
            <a:extLst>
              <a:ext uri="{FF2B5EF4-FFF2-40B4-BE49-F238E27FC236}">
                <a16:creationId xmlns:a16="http://schemas.microsoft.com/office/drawing/2014/main" id="{2A407FE1-3D84-415A-AE22-24805FBE7EF9}"/>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06A1551D-EFDE-4975-A5D6-6593C7C114E6}"/>
              </a:ext>
            </a:extLst>
          </p:cNvPr>
          <p:cNvSpPr>
            <a:spLocks noGrp="1"/>
          </p:cNvSpPr>
          <p:nvPr>
            <p:ph type="sldNum" sz="quarter" idx="12"/>
          </p:nvPr>
        </p:nvSpPr>
        <p:spPr/>
        <p:txBody>
          <a:bodyPr/>
          <a:lstStyle/>
          <a:p>
            <a:fld id="{26C0C1B4-5543-4FF4-A74B-F2C9A6E240F3}" type="slidenum">
              <a:rPr lang="en-MY" smtClean="0"/>
              <a:t>‹#›</a:t>
            </a:fld>
            <a:endParaRPr lang="en-MY"/>
          </a:p>
        </p:txBody>
      </p:sp>
    </p:spTree>
    <p:extLst>
      <p:ext uri="{BB962C8B-B14F-4D97-AF65-F5344CB8AC3E}">
        <p14:creationId xmlns:p14="http://schemas.microsoft.com/office/powerpoint/2010/main" val="2300372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FBACE-2BD4-46F8-B103-94C75B4B0391}"/>
              </a:ext>
            </a:extLst>
          </p:cNvPr>
          <p:cNvSpPr>
            <a:spLocks noGrp="1"/>
          </p:cNvSpPr>
          <p:nvPr>
            <p:ph type="title"/>
          </p:nvPr>
        </p:nvSpPr>
        <p:spPr/>
        <p:txBody>
          <a:bodyPr/>
          <a:lstStyle/>
          <a:p>
            <a:r>
              <a:rPr lang="en-US"/>
              <a:t>Click to edit Master title style</a:t>
            </a:r>
            <a:endParaRPr lang="en-MY"/>
          </a:p>
        </p:txBody>
      </p:sp>
      <p:sp>
        <p:nvSpPr>
          <p:cNvPr id="3" name="Content Placeholder 2">
            <a:extLst>
              <a:ext uri="{FF2B5EF4-FFF2-40B4-BE49-F238E27FC236}">
                <a16:creationId xmlns:a16="http://schemas.microsoft.com/office/drawing/2014/main" id="{09FDED29-A950-49EC-9FA2-1B7CF574719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Content Placeholder 3">
            <a:extLst>
              <a:ext uri="{FF2B5EF4-FFF2-40B4-BE49-F238E27FC236}">
                <a16:creationId xmlns:a16="http://schemas.microsoft.com/office/drawing/2014/main" id="{DCD6F4E6-DCB3-45A6-BEEB-8218D66AC04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Date Placeholder 4">
            <a:extLst>
              <a:ext uri="{FF2B5EF4-FFF2-40B4-BE49-F238E27FC236}">
                <a16:creationId xmlns:a16="http://schemas.microsoft.com/office/drawing/2014/main" id="{6D844F81-490A-4C47-A16E-6963FC09A98E}"/>
              </a:ext>
            </a:extLst>
          </p:cNvPr>
          <p:cNvSpPr>
            <a:spLocks noGrp="1"/>
          </p:cNvSpPr>
          <p:nvPr>
            <p:ph type="dt" sz="half" idx="10"/>
          </p:nvPr>
        </p:nvSpPr>
        <p:spPr/>
        <p:txBody>
          <a:bodyPr/>
          <a:lstStyle/>
          <a:p>
            <a:fld id="{4AC2381D-A8C1-4EC5-A5A1-9282360302CD}" type="datetime1">
              <a:rPr lang="en-MY" smtClean="0"/>
              <a:t>24/2/2021</a:t>
            </a:fld>
            <a:endParaRPr lang="en-MY"/>
          </a:p>
        </p:txBody>
      </p:sp>
      <p:sp>
        <p:nvSpPr>
          <p:cNvPr id="6" name="Footer Placeholder 5">
            <a:extLst>
              <a:ext uri="{FF2B5EF4-FFF2-40B4-BE49-F238E27FC236}">
                <a16:creationId xmlns:a16="http://schemas.microsoft.com/office/drawing/2014/main" id="{B5A8AD65-8896-430F-AB51-1ADC75905418}"/>
              </a:ext>
            </a:extLst>
          </p:cNvPr>
          <p:cNvSpPr>
            <a:spLocks noGrp="1"/>
          </p:cNvSpPr>
          <p:nvPr>
            <p:ph type="ftr" sz="quarter" idx="11"/>
          </p:nvPr>
        </p:nvSpPr>
        <p:spPr/>
        <p:txBody>
          <a:bodyPr/>
          <a:lstStyle/>
          <a:p>
            <a:endParaRPr lang="en-MY"/>
          </a:p>
        </p:txBody>
      </p:sp>
      <p:sp>
        <p:nvSpPr>
          <p:cNvPr id="7" name="Slide Number Placeholder 6">
            <a:extLst>
              <a:ext uri="{FF2B5EF4-FFF2-40B4-BE49-F238E27FC236}">
                <a16:creationId xmlns:a16="http://schemas.microsoft.com/office/drawing/2014/main" id="{0D5A1E5F-13D0-4C1E-8257-D2B0364F0C58}"/>
              </a:ext>
            </a:extLst>
          </p:cNvPr>
          <p:cNvSpPr>
            <a:spLocks noGrp="1"/>
          </p:cNvSpPr>
          <p:nvPr>
            <p:ph type="sldNum" sz="quarter" idx="12"/>
          </p:nvPr>
        </p:nvSpPr>
        <p:spPr/>
        <p:txBody>
          <a:bodyPr/>
          <a:lstStyle/>
          <a:p>
            <a:fld id="{26C0C1B4-5543-4FF4-A74B-F2C9A6E240F3}" type="slidenum">
              <a:rPr lang="en-MY" smtClean="0"/>
              <a:t>‹#›</a:t>
            </a:fld>
            <a:endParaRPr lang="en-MY"/>
          </a:p>
        </p:txBody>
      </p:sp>
    </p:spTree>
    <p:extLst>
      <p:ext uri="{BB962C8B-B14F-4D97-AF65-F5344CB8AC3E}">
        <p14:creationId xmlns:p14="http://schemas.microsoft.com/office/powerpoint/2010/main" val="2078658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033D9-B8E1-42F5-B43B-B2EFD6F553E1}"/>
              </a:ext>
            </a:extLst>
          </p:cNvPr>
          <p:cNvSpPr>
            <a:spLocks noGrp="1"/>
          </p:cNvSpPr>
          <p:nvPr>
            <p:ph type="title"/>
          </p:nvPr>
        </p:nvSpPr>
        <p:spPr>
          <a:xfrm>
            <a:off x="839788" y="365125"/>
            <a:ext cx="10515600" cy="1325563"/>
          </a:xfrm>
        </p:spPr>
        <p:txBody>
          <a:bodyPr/>
          <a:lstStyle/>
          <a:p>
            <a:r>
              <a:rPr lang="en-US"/>
              <a:t>Click to edit Master title style</a:t>
            </a:r>
            <a:endParaRPr lang="en-MY"/>
          </a:p>
        </p:txBody>
      </p:sp>
      <p:sp>
        <p:nvSpPr>
          <p:cNvPr id="3" name="Text Placeholder 2">
            <a:extLst>
              <a:ext uri="{FF2B5EF4-FFF2-40B4-BE49-F238E27FC236}">
                <a16:creationId xmlns:a16="http://schemas.microsoft.com/office/drawing/2014/main" id="{1E3136D3-927D-40FD-B4A4-8490544889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9A8252E-C5D2-4391-87DE-788FC8371C0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Text Placeholder 4">
            <a:extLst>
              <a:ext uri="{FF2B5EF4-FFF2-40B4-BE49-F238E27FC236}">
                <a16:creationId xmlns:a16="http://schemas.microsoft.com/office/drawing/2014/main" id="{84B3BD9D-F3DE-43CE-A877-55B25B3196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7B03B44-DA10-4E1D-A12F-FA8DF3850BA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7" name="Date Placeholder 6">
            <a:extLst>
              <a:ext uri="{FF2B5EF4-FFF2-40B4-BE49-F238E27FC236}">
                <a16:creationId xmlns:a16="http://schemas.microsoft.com/office/drawing/2014/main" id="{4485BB2D-36F3-48D5-9883-F8DD4CBF0CC2}"/>
              </a:ext>
            </a:extLst>
          </p:cNvPr>
          <p:cNvSpPr>
            <a:spLocks noGrp="1"/>
          </p:cNvSpPr>
          <p:nvPr>
            <p:ph type="dt" sz="half" idx="10"/>
          </p:nvPr>
        </p:nvSpPr>
        <p:spPr/>
        <p:txBody>
          <a:bodyPr/>
          <a:lstStyle/>
          <a:p>
            <a:fld id="{C341E297-826F-4897-906E-1115439FB642}" type="datetime1">
              <a:rPr lang="en-MY" smtClean="0"/>
              <a:t>24/2/2021</a:t>
            </a:fld>
            <a:endParaRPr lang="en-MY"/>
          </a:p>
        </p:txBody>
      </p:sp>
      <p:sp>
        <p:nvSpPr>
          <p:cNvPr id="8" name="Footer Placeholder 7">
            <a:extLst>
              <a:ext uri="{FF2B5EF4-FFF2-40B4-BE49-F238E27FC236}">
                <a16:creationId xmlns:a16="http://schemas.microsoft.com/office/drawing/2014/main" id="{0A6A2E53-EF57-44E1-B3BC-6A7F6C15513C}"/>
              </a:ext>
            </a:extLst>
          </p:cNvPr>
          <p:cNvSpPr>
            <a:spLocks noGrp="1"/>
          </p:cNvSpPr>
          <p:nvPr>
            <p:ph type="ftr" sz="quarter" idx="11"/>
          </p:nvPr>
        </p:nvSpPr>
        <p:spPr/>
        <p:txBody>
          <a:bodyPr/>
          <a:lstStyle/>
          <a:p>
            <a:endParaRPr lang="en-MY"/>
          </a:p>
        </p:txBody>
      </p:sp>
      <p:sp>
        <p:nvSpPr>
          <p:cNvPr id="9" name="Slide Number Placeholder 8">
            <a:extLst>
              <a:ext uri="{FF2B5EF4-FFF2-40B4-BE49-F238E27FC236}">
                <a16:creationId xmlns:a16="http://schemas.microsoft.com/office/drawing/2014/main" id="{2ABA18BD-EE34-4DD1-931C-C5A7481521EB}"/>
              </a:ext>
            </a:extLst>
          </p:cNvPr>
          <p:cNvSpPr>
            <a:spLocks noGrp="1"/>
          </p:cNvSpPr>
          <p:nvPr>
            <p:ph type="sldNum" sz="quarter" idx="12"/>
          </p:nvPr>
        </p:nvSpPr>
        <p:spPr/>
        <p:txBody>
          <a:bodyPr/>
          <a:lstStyle/>
          <a:p>
            <a:fld id="{26C0C1B4-5543-4FF4-A74B-F2C9A6E240F3}" type="slidenum">
              <a:rPr lang="en-MY" smtClean="0"/>
              <a:t>‹#›</a:t>
            </a:fld>
            <a:endParaRPr lang="en-MY"/>
          </a:p>
        </p:txBody>
      </p:sp>
    </p:spTree>
    <p:extLst>
      <p:ext uri="{BB962C8B-B14F-4D97-AF65-F5344CB8AC3E}">
        <p14:creationId xmlns:p14="http://schemas.microsoft.com/office/powerpoint/2010/main" val="1959161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8437D-0F45-4DDB-A3FD-54BB568B124B}"/>
              </a:ext>
            </a:extLst>
          </p:cNvPr>
          <p:cNvSpPr>
            <a:spLocks noGrp="1"/>
          </p:cNvSpPr>
          <p:nvPr>
            <p:ph type="title"/>
          </p:nvPr>
        </p:nvSpPr>
        <p:spPr/>
        <p:txBody>
          <a:bodyPr/>
          <a:lstStyle/>
          <a:p>
            <a:r>
              <a:rPr lang="en-US"/>
              <a:t>Click to edit Master title style</a:t>
            </a:r>
            <a:endParaRPr lang="en-MY"/>
          </a:p>
        </p:txBody>
      </p:sp>
      <p:sp>
        <p:nvSpPr>
          <p:cNvPr id="3" name="Date Placeholder 2">
            <a:extLst>
              <a:ext uri="{FF2B5EF4-FFF2-40B4-BE49-F238E27FC236}">
                <a16:creationId xmlns:a16="http://schemas.microsoft.com/office/drawing/2014/main" id="{7FE40190-4247-4070-98CB-BD902940AFBD}"/>
              </a:ext>
            </a:extLst>
          </p:cNvPr>
          <p:cNvSpPr>
            <a:spLocks noGrp="1"/>
          </p:cNvSpPr>
          <p:nvPr>
            <p:ph type="dt" sz="half" idx="10"/>
          </p:nvPr>
        </p:nvSpPr>
        <p:spPr/>
        <p:txBody>
          <a:bodyPr/>
          <a:lstStyle/>
          <a:p>
            <a:fld id="{D6CB7DFD-5A0D-45AA-835B-869505CDE794}" type="datetime1">
              <a:rPr lang="en-MY" smtClean="0"/>
              <a:t>24/2/2021</a:t>
            </a:fld>
            <a:endParaRPr lang="en-MY"/>
          </a:p>
        </p:txBody>
      </p:sp>
      <p:sp>
        <p:nvSpPr>
          <p:cNvPr id="4" name="Footer Placeholder 3">
            <a:extLst>
              <a:ext uri="{FF2B5EF4-FFF2-40B4-BE49-F238E27FC236}">
                <a16:creationId xmlns:a16="http://schemas.microsoft.com/office/drawing/2014/main" id="{A6D6E9BD-BFEC-426A-9E1B-68989A90FDD4}"/>
              </a:ext>
            </a:extLst>
          </p:cNvPr>
          <p:cNvSpPr>
            <a:spLocks noGrp="1"/>
          </p:cNvSpPr>
          <p:nvPr>
            <p:ph type="ftr" sz="quarter" idx="11"/>
          </p:nvPr>
        </p:nvSpPr>
        <p:spPr/>
        <p:txBody>
          <a:bodyPr/>
          <a:lstStyle/>
          <a:p>
            <a:endParaRPr lang="en-MY"/>
          </a:p>
        </p:txBody>
      </p:sp>
      <p:sp>
        <p:nvSpPr>
          <p:cNvPr id="5" name="Slide Number Placeholder 4">
            <a:extLst>
              <a:ext uri="{FF2B5EF4-FFF2-40B4-BE49-F238E27FC236}">
                <a16:creationId xmlns:a16="http://schemas.microsoft.com/office/drawing/2014/main" id="{53097E50-A245-4829-B36C-440E5BAEE7D5}"/>
              </a:ext>
            </a:extLst>
          </p:cNvPr>
          <p:cNvSpPr>
            <a:spLocks noGrp="1"/>
          </p:cNvSpPr>
          <p:nvPr>
            <p:ph type="sldNum" sz="quarter" idx="12"/>
          </p:nvPr>
        </p:nvSpPr>
        <p:spPr/>
        <p:txBody>
          <a:bodyPr/>
          <a:lstStyle/>
          <a:p>
            <a:fld id="{26C0C1B4-5543-4FF4-A74B-F2C9A6E240F3}" type="slidenum">
              <a:rPr lang="en-MY" smtClean="0"/>
              <a:t>‹#›</a:t>
            </a:fld>
            <a:endParaRPr lang="en-MY"/>
          </a:p>
        </p:txBody>
      </p:sp>
    </p:spTree>
    <p:extLst>
      <p:ext uri="{BB962C8B-B14F-4D97-AF65-F5344CB8AC3E}">
        <p14:creationId xmlns:p14="http://schemas.microsoft.com/office/powerpoint/2010/main" val="1889160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0A76CF-9AA1-4687-8A22-382721897A5A}"/>
              </a:ext>
            </a:extLst>
          </p:cNvPr>
          <p:cNvSpPr>
            <a:spLocks noGrp="1"/>
          </p:cNvSpPr>
          <p:nvPr>
            <p:ph type="dt" sz="half" idx="10"/>
          </p:nvPr>
        </p:nvSpPr>
        <p:spPr/>
        <p:txBody>
          <a:bodyPr/>
          <a:lstStyle/>
          <a:p>
            <a:fld id="{6041E973-9613-427C-9939-9843196B7BBD}" type="datetime1">
              <a:rPr lang="en-MY" smtClean="0"/>
              <a:t>24/2/2021</a:t>
            </a:fld>
            <a:endParaRPr lang="en-MY"/>
          </a:p>
        </p:txBody>
      </p:sp>
      <p:sp>
        <p:nvSpPr>
          <p:cNvPr id="3" name="Footer Placeholder 2">
            <a:extLst>
              <a:ext uri="{FF2B5EF4-FFF2-40B4-BE49-F238E27FC236}">
                <a16:creationId xmlns:a16="http://schemas.microsoft.com/office/drawing/2014/main" id="{DA5B0E29-8663-4535-B22C-9386BB6CC845}"/>
              </a:ext>
            </a:extLst>
          </p:cNvPr>
          <p:cNvSpPr>
            <a:spLocks noGrp="1"/>
          </p:cNvSpPr>
          <p:nvPr>
            <p:ph type="ftr" sz="quarter" idx="11"/>
          </p:nvPr>
        </p:nvSpPr>
        <p:spPr/>
        <p:txBody>
          <a:bodyPr/>
          <a:lstStyle/>
          <a:p>
            <a:endParaRPr lang="en-MY"/>
          </a:p>
        </p:txBody>
      </p:sp>
      <p:sp>
        <p:nvSpPr>
          <p:cNvPr id="4" name="Slide Number Placeholder 3">
            <a:extLst>
              <a:ext uri="{FF2B5EF4-FFF2-40B4-BE49-F238E27FC236}">
                <a16:creationId xmlns:a16="http://schemas.microsoft.com/office/drawing/2014/main" id="{E5B2AB6C-8AC6-40DB-A107-A7A28D54A603}"/>
              </a:ext>
            </a:extLst>
          </p:cNvPr>
          <p:cNvSpPr>
            <a:spLocks noGrp="1"/>
          </p:cNvSpPr>
          <p:nvPr>
            <p:ph type="sldNum" sz="quarter" idx="12"/>
          </p:nvPr>
        </p:nvSpPr>
        <p:spPr/>
        <p:txBody>
          <a:bodyPr/>
          <a:lstStyle/>
          <a:p>
            <a:fld id="{26C0C1B4-5543-4FF4-A74B-F2C9A6E240F3}" type="slidenum">
              <a:rPr lang="en-MY" smtClean="0"/>
              <a:t>‹#›</a:t>
            </a:fld>
            <a:endParaRPr lang="en-MY"/>
          </a:p>
        </p:txBody>
      </p:sp>
    </p:spTree>
    <p:extLst>
      <p:ext uri="{BB962C8B-B14F-4D97-AF65-F5344CB8AC3E}">
        <p14:creationId xmlns:p14="http://schemas.microsoft.com/office/powerpoint/2010/main" val="589165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F15AF-D0D1-417F-8468-606AC04300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MY"/>
          </a:p>
        </p:txBody>
      </p:sp>
      <p:sp>
        <p:nvSpPr>
          <p:cNvPr id="3" name="Content Placeholder 2">
            <a:extLst>
              <a:ext uri="{FF2B5EF4-FFF2-40B4-BE49-F238E27FC236}">
                <a16:creationId xmlns:a16="http://schemas.microsoft.com/office/drawing/2014/main" id="{9EBD900B-9979-42FD-885F-4815FA40D3A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Text Placeholder 3">
            <a:extLst>
              <a:ext uri="{FF2B5EF4-FFF2-40B4-BE49-F238E27FC236}">
                <a16:creationId xmlns:a16="http://schemas.microsoft.com/office/drawing/2014/main" id="{3026F724-9949-4248-9408-60CB77DCD8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8D3599-928F-4380-BD18-88274E745C8A}"/>
              </a:ext>
            </a:extLst>
          </p:cNvPr>
          <p:cNvSpPr>
            <a:spLocks noGrp="1"/>
          </p:cNvSpPr>
          <p:nvPr>
            <p:ph type="dt" sz="half" idx="10"/>
          </p:nvPr>
        </p:nvSpPr>
        <p:spPr/>
        <p:txBody>
          <a:bodyPr/>
          <a:lstStyle/>
          <a:p>
            <a:fld id="{D7E9E9D8-F1B3-41E0-A512-6B9037DEE435}" type="datetime1">
              <a:rPr lang="en-MY" smtClean="0"/>
              <a:t>24/2/2021</a:t>
            </a:fld>
            <a:endParaRPr lang="en-MY"/>
          </a:p>
        </p:txBody>
      </p:sp>
      <p:sp>
        <p:nvSpPr>
          <p:cNvPr id="6" name="Footer Placeholder 5">
            <a:extLst>
              <a:ext uri="{FF2B5EF4-FFF2-40B4-BE49-F238E27FC236}">
                <a16:creationId xmlns:a16="http://schemas.microsoft.com/office/drawing/2014/main" id="{3E4D46D4-0615-439E-9570-839CC498A426}"/>
              </a:ext>
            </a:extLst>
          </p:cNvPr>
          <p:cNvSpPr>
            <a:spLocks noGrp="1"/>
          </p:cNvSpPr>
          <p:nvPr>
            <p:ph type="ftr" sz="quarter" idx="11"/>
          </p:nvPr>
        </p:nvSpPr>
        <p:spPr/>
        <p:txBody>
          <a:bodyPr/>
          <a:lstStyle/>
          <a:p>
            <a:endParaRPr lang="en-MY"/>
          </a:p>
        </p:txBody>
      </p:sp>
      <p:sp>
        <p:nvSpPr>
          <p:cNvPr id="7" name="Slide Number Placeholder 6">
            <a:extLst>
              <a:ext uri="{FF2B5EF4-FFF2-40B4-BE49-F238E27FC236}">
                <a16:creationId xmlns:a16="http://schemas.microsoft.com/office/drawing/2014/main" id="{DA1C10CE-0ED8-4A34-958F-633AC8BAAE19}"/>
              </a:ext>
            </a:extLst>
          </p:cNvPr>
          <p:cNvSpPr>
            <a:spLocks noGrp="1"/>
          </p:cNvSpPr>
          <p:nvPr>
            <p:ph type="sldNum" sz="quarter" idx="12"/>
          </p:nvPr>
        </p:nvSpPr>
        <p:spPr/>
        <p:txBody>
          <a:bodyPr/>
          <a:lstStyle/>
          <a:p>
            <a:fld id="{26C0C1B4-5543-4FF4-A74B-F2C9A6E240F3}" type="slidenum">
              <a:rPr lang="en-MY" smtClean="0"/>
              <a:t>‹#›</a:t>
            </a:fld>
            <a:endParaRPr lang="en-MY"/>
          </a:p>
        </p:txBody>
      </p:sp>
    </p:spTree>
    <p:extLst>
      <p:ext uri="{BB962C8B-B14F-4D97-AF65-F5344CB8AC3E}">
        <p14:creationId xmlns:p14="http://schemas.microsoft.com/office/powerpoint/2010/main" val="296052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228BF5-1399-418E-85D4-04350EECDD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MY"/>
          </a:p>
        </p:txBody>
      </p:sp>
      <p:sp>
        <p:nvSpPr>
          <p:cNvPr id="3" name="Picture Placeholder 2">
            <a:extLst>
              <a:ext uri="{FF2B5EF4-FFF2-40B4-BE49-F238E27FC236}">
                <a16:creationId xmlns:a16="http://schemas.microsoft.com/office/drawing/2014/main" id="{6EB300C2-333E-4415-AD5B-57340BA3DE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MY"/>
          </a:p>
        </p:txBody>
      </p:sp>
      <p:sp>
        <p:nvSpPr>
          <p:cNvPr id="4" name="Text Placeholder 3">
            <a:extLst>
              <a:ext uri="{FF2B5EF4-FFF2-40B4-BE49-F238E27FC236}">
                <a16:creationId xmlns:a16="http://schemas.microsoft.com/office/drawing/2014/main" id="{B2DB96E2-957C-4BA7-A9C5-72C16146FE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7149A6-9E23-40B5-BB6F-151E6FD0F97D}"/>
              </a:ext>
            </a:extLst>
          </p:cNvPr>
          <p:cNvSpPr>
            <a:spLocks noGrp="1"/>
          </p:cNvSpPr>
          <p:nvPr>
            <p:ph type="dt" sz="half" idx="10"/>
          </p:nvPr>
        </p:nvSpPr>
        <p:spPr/>
        <p:txBody>
          <a:bodyPr/>
          <a:lstStyle/>
          <a:p>
            <a:fld id="{9BBD5576-567A-489C-B53D-0DA0B8F55B91}" type="datetime1">
              <a:rPr lang="en-MY" smtClean="0"/>
              <a:t>24/2/2021</a:t>
            </a:fld>
            <a:endParaRPr lang="en-MY"/>
          </a:p>
        </p:txBody>
      </p:sp>
      <p:sp>
        <p:nvSpPr>
          <p:cNvPr id="6" name="Footer Placeholder 5">
            <a:extLst>
              <a:ext uri="{FF2B5EF4-FFF2-40B4-BE49-F238E27FC236}">
                <a16:creationId xmlns:a16="http://schemas.microsoft.com/office/drawing/2014/main" id="{7E101CE6-2ECA-4267-A4DC-4539213C40AD}"/>
              </a:ext>
            </a:extLst>
          </p:cNvPr>
          <p:cNvSpPr>
            <a:spLocks noGrp="1"/>
          </p:cNvSpPr>
          <p:nvPr>
            <p:ph type="ftr" sz="quarter" idx="11"/>
          </p:nvPr>
        </p:nvSpPr>
        <p:spPr/>
        <p:txBody>
          <a:bodyPr/>
          <a:lstStyle/>
          <a:p>
            <a:endParaRPr lang="en-MY"/>
          </a:p>
        </p:txBody>
      </p:sp>
      <p:sp>
        <p:nvSpPr>
          <p:cNvPr id="7" name="Slide Number Placeholder 6">
            <a:extLst>
              <a:ext uri="{FF2B5EF4-FFF2-40B4-BE49-F238E27FC236}">
                <a16:creationId xmlns:a16="http://schemas.microsoft.com/office/drawing/2014/main" id="{EE22273C-424C-424E-AC16-D195FDF8F1BA}"/>
              </a:ext>
            </a:extLst>
          </p:cNvPr>
          <p:cNvSpPr>
            <a:spLocks noGrp="1"/>
          </p:cNvSpPr>
          <p:nvPr>
            <p:ph type="sldNum" sz="quarter" idx="12"/>
          </p:nvPr>
        </p:nvSpPr>
        <p:spPr/>
        <p:txBody>
          <a:bodyPr/>
          <a:lstStyle/>
          <a:p>
            <a:fld id="{26C0C1B4-5543-4FF4-A74B-F2C9A6E240F3}" type="slidenum">
              <a:rPr lang="en-MY" smtClean="0"/>
              <a:t>‹#›</a:t>
            </a:fld>
            <a:endParaRPr lang="en-MY"/>
          </a:p>
        </p:txBody>
      </p:sp>
    </p:spTree>
    <p:extLst>
      <p:ext uri="{BB962C8B-B14F-4D97-AF65-F5344CB8AC3E}">
        <p14:creationId xmlns:p14="http://schemas.microsoft.com/office/powerpoint/2010/main" val="60733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pixabay.com/illustrations/background-abstract-futuristic-1462755/"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5000"/>
            <a:lum/>
            <a:extLst>
              <a:ext uri="{837473B0-CC2E-450A-ABE3-18F120FF3D39}">
                <a1611:picAttrSrcUrl xmlns:a1611="http://schemas.microsoft.com/office/drawing/2016/11/main" r:id="rId14"/>
              </a:ext>
            </a:extLst>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530431-5877-46FF-B671-68D2559DBB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MY"/>
          </a:p>
        </p:txBody>
      </p:sp>
      <p:sp>
        <p:nvSpPr>
          <p:cNvPr id="3" name="Text Placeholder 2">
            <a:extLst>
              <a:ext uri="{FF2B5EF4-FFF2-40B4-BE49-F238E27FC236}">
                <a16:creationId xmlns:a16="http://schemas.microsoft.com/office/drawing/2014/main" id="{5508A803-1377-49D0-8FBF-E1C02FD492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FBFED40C-FF20-4B7C-9004-6DEFD15D87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354955-3C4F-47D0-ADA9-6F2C00C6A8CC}" type="datetime1">
              <a:rPr lang="en-MY" smtClean="0"/>
              <a:t>24/2/2021</a:t>
            </a:fld>
            <a:endParaRPr lang="en-MY"/>
          </a:p>
        </p:txBody>
      </p:sp>
      <p:sp>
        <p:nvSpPr>
          <p:cNvPr id="5" name="Footer Placeholder 4">
            <a:extLst>
              <a:ext uri="{FF2B5EF4-FFF2-40B4-BE49-F238E27FC236}">
                <a16:creationId xmlns:a16="http://schemas.microsoft.com/office/drawing/2014/main" id="{B66473EC-5069-498D-8025-218AE468FD8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Y"/>
          </a:p>
        </p:txBody>
      </p:sp>
      <p:sp>
        <p:nvSpPr>
          <p:cNvPr id="6" name="Slide Number Placeholder 5">
            <a:extLst>
              <a:ext uri="{FF2B5EF4-FFF2-40B4-BE49-F238E27FC236}">
                <a16:creationId xmlns:a16="http://schemas.microsoft.com/office/drawing/2014/main" id="{C9B3480B-6C66-413B-8AFB-B67ABF72BD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C0C1B4-5543-4FF4-A74B-F2C9A6E240F3}" type="slidenum">
              <a:rPr lang="en-MY" smtClean="0"/>
              <a:t>‹#›</a:t>
            </a:fld>
            <a:endParaRPr lang="en-MY"/>
          </a:p>
        </p:txBody>
      </p:sp>
    </p:spTree>
    <p:extLst>
      <p:ext uri="{BB962C8B-B14F-4D97-AF65-F5344CB8AC3E}">
        <p14:creationId xmlns:p14="http://schemas.microsoft.com/office/powerpoint/2010/main" val="13560517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allwhitebackground.com/beautiful-sunrise-background.html/download/19742" TargetMode="Externa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8">
            <a:extLst>
              <a:ext uri="{FF2B5EF4-FFF2-40B4-BE49-F238E27FC236}">
                <a16:creationId xmlns:a16="http://schemas.microsoft.com/office/drawing/2014/main" id="{04A130CA-991E-4C92-A494-EB7D8666EF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0">
            <a:extLst>
              <a:ext uri="{FF2B5EF4-FFF2-40B4-BE49-F238E27FC236}">
                <a16:creationId xmlns:a16="http://schemas.microsoft.com/office/drawing/2014/main" id="{FC3C749F-9A26-4B1E-BC2E-572D03DF9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872577" y="1372793"/>
            <a:ext cx="6135300" cy="5537781"/>
          </a:xfrm>
          <a:custGeom>
            <a:avLst/>
            <a:gdLst>
              <a:gd name="connsiteX0" fmla="*/ 0 w 6135300"/>
              <a:gd name="connsiteY0" fmla="*/ 0 h 5537781"/>
              <a:gd name="connsiteX1" fmla="*/ 6135300 w 6135300"/>
              <a:gd name="connsiteY1" fmla="*/ 0 h 5537781"/>
              <a:gd name="connsiteX2" fmla="*/ 6135300 w 6135300"/>
              <a:gd name="connsiteY2" fmla="*/ 3548931 h 5537781"/>
              <a:gd name="connsiteX3" fmla="*/ 4146451 w 6135300"/>
              <a:gd name="connsiteY3" fmla="*/ 5537781 h 5537781"/>
              <a:gd name="connsiteX4" fmla="*/ 0 w 6135300"/>
              <a:gd name="connsiteY4" fmla="*/ 1391331 h 55377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5300" h="5537781">
                <a:moveTo>
                  <a:pt x="0" y="0"/>
                </a:moveTo>
                <a:lnTo>
                  <a:pt x="6135300" y="0"/>
                </a:lnTo>
                <a:lnTo>
                  <a:pt x="6135300" y="3548931"/>
                </a:lnTo>
                <a:lnTo>
                  <a:pt x="4146451" y="5537781"/>
                </a:lnTo>
                <a:lnTo>
                  <a:pt x="0" y="1391331"/>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CED6B2DA-6E26-4961-92B7-77B7F9CA43EF}"/>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5796" r="4187" b="2"/>
          <a:stretch/>
        </p:blipFill>
        <p:spPr>
          <a:xfrm>
            <a:off x="2747771" y="1"/>
            <a:ext cx="8557447" cy="5347244"/>
          </a:xfrm>
          <a:custGeom>
            <a:avLst/>
            <a:gdLst/>
            <a:ahLst/>
            <a:cxnLst/>
            <a:rect l="l" t="t" r="r" b="b"/>
            <a:pathLst>
              <a:path w="9366779" h="5852967">
                <a:moveTo>
                  <a:pt x="1169579" y="0"/>
                </a:moveTo>
                <a:lnTo>
                  <a:pt x="8197201" y="0"/>
                </a:lnTo>
                <a:lnTo>
                  <a:pt x="9366779" y="1169579"/>
                </a:lnTo>
                <a:lnTo>
                  <a:pt x="4683391" y="5852967"/>
                </a:lnTo>
                <a:lnTo>
                  <a:pt x="0" y="1169579"/>
                </a:lnTo>
                <a:close/>
              </a:path>
            </a:pathLst>
          </a:custGeom>
        </p:spPr>
      </p:pic>
      <p:sp>
        <p:nvSpPr>
          <p:cNvPr id="20" name="Freeform: Shape 12">
            <a:extLst>
              <a:ext uri="{FF2B5EF4-FFF2-40B4-BE49-F238E27FC236}">
                <a16:creationId xmlns:a16="http://schemas.microsoft.com/office/drawing/2014/main" id="{F98D51C6-1188-49B8-B829-31D2C2813F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050242" y="292975"/>
            <a:ext cx="5056735" cy="9206602"/>
          </a:xfrm>
          <a:custGeom>
            <a:avLst/>
            <a:gdLst>
              <a:gd name="connsiteX0" fmla="*/ 0 w 5053652"/>
              <a:gd name="connsiteY0" fmla="*/ 209273 h 9200989"/>
              <a:gd name="connsiteX1" fmla="*/ 209274 w 5053652"/>
              <a:gd name="connsiteY1" fmla="*/ 0 h 9200989"/>
              <a:gd name="connsiteX2" fmla="*/ 5053652 w 5053652"/>
              <a:gd name="connsiteY2" fmla="*/ 4844379 h 9200989"/>
              <a:gd name="connsiteX3" fmla="*/ 697042 w 5053652"/>
              <a:gd name="connsiteY3" fmla="*/ 9200989 h 9200989"/>
              <a:gd name="connsiteX4" fmla="*/ 0 w 5053652"/>
              <a:gd name="connsiteY4" fmla="*/ 9200989 h 9200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53652" h="9200989">
                <a:moveTo>
                  <a:pt x="0" y="209273"/>
                </a:moveTo>
                <a:lnTo>
                  <a:pt x="209274" y="0"/>
                </a:lnTo>
                <a:lnTo>
                  <a:pt x="5053652" y="4844379"/>
                </a:lnTo>
                <a:lnTo>
                  <a:pt x="697042" y="9200989"/>
                </a:lnTo>
                <a:lnTo>
                  <a:pt x="0" y="9200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Isosceles Triangle 14">
            <a:extLst>
              <a:ext uri="{FF2B5EF4-FFF2-40B4-BE49-F238E27FC236}">
                <a16:creationId xmlns:a16="http://schemas.microsoft.com/office/drawing/2014/main" id="{456BA586-8922-4113-BD35-BBF1EB1A1F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6909" y="5272381"/>
            <a:ext cx="3171238" cy="1585619"/>
          </a:xfrm>
          <a:prstGeom prst="triangle">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497CCB5-5FC2-473C-AFCC-2430CEF1DF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861739" y="2074303"/>
            <a:ext cx="3372170" cy="337216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ame 18">
            <a:extLst>
              <a:ext uri="{FF2B5EF4-FFF2-40B4-BE49-F238E27FC236}">
                <a16:creationId xmlns:a16="http://schemas.microsoft.com/office/drawing/2014/main" id="{599C8C75-BFDF-44E7-A028-EEB5EDD588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423102" y="1635666"/>
            <a:ext cx="4249446" cy="4249444"/>
          </a:xfrm>
          <a:prstGeom prst="frame">
            <a:avLst>
              <a:gd name="adj1" fmla="val 1195"/>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67D6CF65-2855-49B6-89A0-0F34EECFC0F4}"/>
              </a:ext>
            </a:extLst>
          </p:cNvPr>
          <p:cNvSpPr>
            <a:spLocks noGrp="1"/>
          </p:cNvSpPr>
          <p:nvPr>
            <p:ph type="ctrTitle"/>
          </p:nvPr>
        </p:nvSpPr>
        <p:spPr>
          <a:xfrm>
            <a:off x="1738683" y="3087528"/>
            <a:ext cx="3618284" cy="1345720"/>
          </a:xfrm>
          <a:noFill/>
        </p:spPr>
        <p:txBody>
          <a:bodyPr anchor="ctr">
            <a:normAutofit/>
          </a:bodyPr>
          <a:lstStyle/>
          <a:p>
            <a:r>
              <a:rPr lang="en-US" altLang="en-US" sz="2200" b="1" dirty="0">
                <a:solidFill>
                  <a:srgbClr val="080808"/>
                </a:solidFill>
              </a:rPr>
              <a:t>HUMAN RIGHTS – REFLECTIONS OF THE EAST AND </a:t>
            </a:r>
            <a:br>
              <a:rPr lang="en-US" altLang="en-US" sz="2200" b="1" dirty="0">
                <a:solidFill>
                  <a:srgbClr val="080808"/>
                </a:solidFill>
              </a:rPr>
            </a:br>
            <a:r>
              <a:rPr lang="en-US" altLang="en-US" sz="2200" b="1" dirty="0">
                <a:solidFill>
                  <a:srgbClr val="080808"/>
                </a:solidFill>
              </a:rPr>
              <a:t>PERCEPTIONS OF THE WEST</a:t>
            </a:r>
            <a:endParaRPr lang="en-MY" sz="2200" dirty="0">
              <a:solidFill>
                <a:srgbClr val="080808"/>
              </a:solidFill>
            </a:endParaRPr>
          </a:p>
        </p:txBody>
      </p:sp>
      <p:sp>
        <p:nvSpPr>
          <p:cNvPr id="3" name="Subtitle 2">
            <a:extLst>
              <a:ext uri="{FF2B5EF4-FFF2-40B4-BE49-F238E27FC236}">
                <a16:creationId xmlns:a16="http://schemas.microsoft.com/office/drawing/2014/main" id="{7D57A7A8-E833-467A-AA4B-47F5FD4AF1A9}"/>
              </a:ext>
            </a:extLst>
          </p:cNvPr>
          <p:cNvSpPr>
            <a:spLocks noGrp="1"/>
          </p:cNvSpPr>
          <p:nvPr>
            <p:ph type="subTitle" idx="1"/>
          </p:nvPr>
        </p:nvSpPr>
        <p:spPr>
          <a:xfrm>
            <a:off x="2197353" y="4527440"/>
            <a:ext cx="2700944" cy="659993"/>
          </a:xfrm>
          <a:noFill/>
        </p:spPr>
        <p:txBody>
          <a:bodyPr>
            <a:noAutofit/>
          </a:bodyPr>
          <a:lstStyle/>
          <a:p>
            <a:r>
              <a:rPr lang="en-US" altLang="en-US" sz="1200" dirty="0">
                <a:solidFill>
                  <a:srgbClr val="080808"/>
                </a:solidFill>
              </a:rPr>
              <a:t>Emeritus Prof. Datuk Dr. Shad Saleem </a:t>
            </a:r>
            <a:r>
              <a:rPr lang="en-US" altLang="en-US" sz="1200" dirty="0" err="1">
                <a:solidFill>
                  <a:srgbClr val="080808"/>
                </a:solidFill>
              </a:rPr>
              <a:t>Faruqi</a:t>
            </a:r>
            <a:r>
              <a:rPr lang="en-US" altLang="en-US" sz="1200" dirty="0">
                <a:solidFill>
                  <a:srgbClr val="080808"/>
                </a:solidFill>
              </a:rPr>
              <a:t> </a:t>
            </a:r>
          </a:p>
          <a:p>
            <a:r>
              <a:rPr lang="en-US" altLang="en-US" sz="1200" dirty="0">
                <a:solidFill>
                  <a:srgbClr val="080808"/>
                </a:solidFill>
              </a:rPr>
              <a:t>Tun Hussein Chair, Institute of Strategic &amp; International Studies, Malaysia </a:t>
            </a:r>
          </a:p>
          <a:p>
            <a:endParaRPr lang="en-MY" sz="1200" dirty="0">
              <a:solidFill>
                <a:srgbClr val="080808"/>
              </a:solidFill>
            </a:endParaRPr>
          </a:p>
        </p:txBody>
      </p:sp>
      <p:sp>
        <p:nvSpPr>
          <p:cNvPr id="5" name="Slide Number Placeholder 4"/>
          <p:cNvSpPr>
            <a:spLocks noGrp="1"/>
          </p:cNvSpPr>
          <p:nvPr>
            <p:ph type="sldNum" sz="quarter" idx="12"/>
          </p:nvPr>
        </p:nvSpPr>
        <p:spPr/>
        <p:txBody>
          <a:bodyPr/>
          <a:lstStyle/>
          <a:p>
            <a:fld id="{26C0C1B4-5543-4FF4-A74B-F2C9A6E240F3}" type="slidenum">
              <a:rPr lang="en-MY" smtClean="0"/>
              <a:t>1</a:t>
            </a:fld>
            <a:endParaRPr lang="en-MY"/>
          </a:p>
        </p:txBody>
      </p:sp>
    </p:spTree>
    <p:extLst>
      <p:ext uri="{BB962C8B-B14F-4D97-AF65-F5344CB8AC3E}">
        <p14:creationId xmlns:p14="http://schemas.microsoft.com/office/powerpoint/2010/main" val="17892265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AA49F-7F8A-4E28-8C8E-0D7292EC8501}"/>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B382E5BA-CF96-4ACB-9D0B-D5072B790CF7}"/>
              </a:ext>
            </a:extLst>
          </p:cNvPr>
          <p:cNvSpPr>
            <a:spLocks noGrp="1"/>
          </p:cNvSpPr>
          <p:nvPr>
            <p:ph idx="1"/>
          </p:nvPr>
        </p:nvSpPr>
        <p:spPr/>
        <p:txBody>
          <a:bodyPr/>
          <a:lstStyle/>
          <a:p>
            <a:r>
              <a:rPr lang="en-US" altLang="en-US" sz="2800" dirty="0"/>
              <a:t>At this point I wish to clarify and concede that neither the East nor the West  is a homogeneous zone. Within each region and nation, diversity abounds, and relativity of values exists.</a:t>
            </a:r>
          </a:p>
          <a:p>
            <a:r>
              <a:rPr lang="en-US" altLang="en-US" sz="2800" dirty="0"/>
              <a:t>When using terms like West and East, North and South, Occident and Orient, I am using the terms to refer to ancient value systems and not to geography. Australia e.g. is situated in SE Asia but has more cultural affinity with the West than with its </a:t>
            </a:r>
            <a:r>
              <a:rPr lang="en-US" altLang="en-US" sz="2800" dirty="0" err="1"/>
              <a:t>coloured</a:t>
            </a:r>
            <a:r>
              <a:rPr lang="en-US" altLang="en-US" sz="2800" dirty="0"/>
              <a:t>, Asian </a:t>
            </a:r>
            <a:r>
              <a:rPr lang="en-US" altLang="en-US" sz="2800" dirty="0" err="1"/>
              <a:t>neighbours</a:t>
            </a:r>
            <a:r>
              <a:rPr lang="en-US" altLang="en-US" sz="2800" dirty="0"/>
              <a:t>. </a:t>
            </a:r>
            <a:endParaRPr lang="en-US" altLang="en-US" b="1" dirty="0"/>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10</a:t>
            </a:fld>
            <a:endParaRPr lang="en-MY"/>
          </a:p>
        </p:txBody>
      </p:sp>
    </p:spTree>
    <p:extLst>
      <p:ext uri="{BB962C8B-B14F-4D97-AF65-F5344CB8AC3E}">
        <p14:creationId xmlns:p14="http://schemas.microsoft.com/office/powerpoint/2010/main" val="7373778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7B997-C245-4B92-965F-CEE7B3B80B35}"/>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B83012E6-07F7-488E-80A4-CAD9AE4742BA}"/>
              </a:ext>
            </a:extLst>
          </p:cNvPr>
          <p:cNvSpPr>
            <a:spLocks noGrp="1"/>
          </p:cNvSpPr>
          <p:nvPr>
            <p:ph idx="1"/>
          </p:nvPr>
        </p:nvSpPr>
        <p:spPr/>
        <p:txBody>
          <a:bodyPr/>
          <a:lstStyle/>
          <a:p>
            <a:pPr marL="50800" indent="-50800" algn="just">
              <a:buNone/>
            </a:pPr>
            <a:r>
              <a:rPr lang="en-US" altLang="en-US" dirty="0"/>
              <a:t>Despite the homogenization and </a:t>
            </a:r>
            <a:r>
              <a:rPr lang="en-US" altLang="en-US" dirty="0" err="1"/>
              <a:t>Americanisation</a:t>
            </a:r>
            <a:r>
              <a:rPr lang="en-US" altLang="en-US" dirty="0"/>
              <a:t> that globalization is bringing, many differences between America and Asia remain.  Recognition of many core rights has not wiped away discord on a number of issues on which the reflections of the ‘East’ (the Orient, the South) and the perceptions of ‘West’ (the Occident, the North) differ considerably.  </a:t>
            </a:r>
          </a:p>
          <a:p>
            <a:pPr marL="50800" indent="-50800" algn="just">
              <a:buNone/>
            </a:pPr>
            <a:r>
              <a:rPr lang="en-US" altLang="en-US" dirty="0"/>
              <a:t>I have selected fourteen such areas.</a:t>
            </a:r>
          </a:p>
          <a:p>
            <a:pPr marL="0" indent="0">
              <a:buNone/>
            </a:pPr>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11</a:t>
            </a:fld>
            <a:endParaRPr lang="en-MY"/>
          </a:p>
        </p:txBody>
      </p:sp>
    </p:spTree>
    <p:extLst>
      <p:ext uri="{BB962C8B-B14F-4D97-AF65-F5344CB8AC3E}">
        <p14:creationId xmlns:p14="http://schemas.microsoft.com/office/powerpoint/2010/main" val="10580390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00B67-9D1E-44A5-A562-F07925DA9E37}"/>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7F85ABA0-845A-4182-BD81-94D12A7AE6A0}"/>
              </a:ext>
            </a:extLst>
          </p:cNvPr>
          <p:cNvSpPr>
            <a:spLocks noGrp="1"/>
          </p:cNvSpPr>
          <p:nvPr>
            <p:ph idx="1"/>
          </p:nvPr>
        </p:nvSpPr>
        <p:spPr/>
        <p:txBody>
          <a:bodyPr/>
          <a:lstStyle/>
          <a:p>
            <a:pPr marL="635000" indent="-635000">
              <a:buNone/>
            </a:pPr>
            <a:r>
              <a:rPr lang="en-US" altLang="en-US" dirty="0"/>
              <a:t>1.   Are socio-economic rights more important than civil and political liberties?</a:t>
            </a:r>
          </a:p>
          <a:p>
            <a:pPr marL="635000" indent="-635000">
              <a:buNone/>
            </a:pPr>
            <a:r>
              <a:rPr lang="en-US" altLang="en-US" dirty="0"/>
              <a:t>2.	Is the “Asian values” argument a camouflage for authoritarianism?</a:t>
            </a:r>
          </a:p>
          <a:p>
            <a:pPr marL="635000" indent="-635000">
              <a:buNone/>
            </a:pPr>
            <a:r>
              <a:rPr lang="en-US" altLang="en-US" dirty="0"/>
              <a:t>3.	Is the instrumentality of electoral democracy suitable for bringing fundamental, structural changes to unjust socio-economic structures? </a:t>
            </a:r>
          </a:p>
          <a:p>
            <a:pPr marL="0" indent="0">
              <a:buNone/>
            </a:pPr>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12</a:t>
            </a:fld>
            <a:endParaRPr lang="en-MY"/>
          </a:p>
        </p:txBody>
      </p:sp>
    </p:spTree>
    <p:extLst>
      <p:ext uri="{BB962C8B-B14F-4D97-AF65-F5344CB8AC3E}">
        <p14:creationId xmlns:p14="http://schemas.microsoft.com/office/powerpoint/2010/main" val="36894253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71994-01F1-4623-A6BB-F1E6A292BB9A}"/>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CACEA983-0C15-4200-817A-C3A911F7960E}"/>
              </a:ext>
            </a:extLst>
          </p:cNvPr>
          <p:cNvSpPr>
            <a:spLocks noGrp="1"/>
          </p:cNvSpPr>
          <p:nvPr>
            <p:ph idx="1"/>
          </p:nvPr>
        </p:nvSpPr>
        <p:spPr/>
        <p:txBody>
          <a:bodyPr/>
          <a:lstStyle/>
          <a:p>
            <a:pPr marL="635000" indent="-635000">
              <a:buNone/>
            </a:pPr>
            <a:r>
              <a:rPr lang="en-US" altLang="en-US" dirty="0"/>
              <a:t>4.   Is free market capitalism compatible with social justice?</a:t>
            </a:r>
          </a:p>
          <a:p>
            <a:pPr marL="635000" indent="-635000">
              <a:buNone/>
            </a:pPr>
            <a:r>
              <a:rPr lang="en-US" altLang="en-US" dirty="0"/>
              <a:t>5.	Were human rights born in the crucible of Western </a:t>
            </a:r>
            <a:r>
              <a:rPr lang="en-US" altLang="en-US" dirty="0" err="1"/>
              <a:t>civilisation</a:t>
            </a:r>
            <a:r>
              <a:rPr lang="en-US" altLang="en-US" dirty="0"/>
              <a:t>?</a:t>
            </a:r>
          </a:p>
          <a:p>
            <a:pPr marL="635000" indent="-635000">
              <a:buNone/>
            </a:pPr>
            <a:r>
              <a:rPr lang="en-US" altLang="en-US" dirty="0"/>
              <a:t>6.	Can human rights be reconciled with religion, conventional morality and custom?</a:t>
            </a:r>
          </a:p>
          <a:p>
            <a:pPr marL="635000" indent="-635000">
              <a:buNone/>
            </a:pPr>
            <a:r>
              <a:rPr lang="en-US" altLang="en-US" dirty="0"/>
              <a:t>7.	Can individual rights be balanced with communitarian and family values?</a:t>
            </a:r>
          </a:p>
          <a:p>
            <a:pPr marL="635000" indent="-635000">
              <a:buNone/>
            </a:pPr>
            <a:endParaRPr lang="en-US" altLang="en-US" dirty="0"/>
          </a:p>
          <a:p>
            <a:pPr marL="635000" indent="-635000">
              <a:buNone/>
            </a:pPr>
            <a:endParaRPr lang="en-US" altLang="en-US" dirty="0"/>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13</a:t>
            </a:fld>
            <a:endParaRPr lang="en-MY"/>
          </a:p>
        </p:txBody>
      </p:sp>
    </p:spTree>
    <p:extLst>
      <p:ext uri="{BB962C8B-B14F-4D97-AF65-F5344CB8AC3E}">
        <p14:creationId xmlns:p14="http://schemas.microsoft.com/office/powerpoint/2010/main" val="31600289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26812-F2F7-4F46-B7D3-5BD3B464127F}"/>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2447693A-ECD3-4DCC-85BF-84586B503167}"/>
              </a:ext>
            </a:extLst>
          </p:cNvPr>
          <p:cNvSpPr>
            <a:spLocks noGrp="1"/>
          </p:cNvSpPr>
          <p:nvPr>
            <p:ph idx="1"/>
          </p:nvPr>
        </p:nvSpPr>
        <p:spPr/>
        <p:txBody>
          <a:bodyPr/>
          <a:lstStyle/>
          <a:p>
            <a:pPr marL="635000" indent="-635000">
              <a:buNone/>
            </a:pPr>
            <a:r>
              <a:rPr lang="en-US" altLang="en-US" dirty="0"/>
              <a:t>8.   Must duties go hand in hand with rights?</a:t>
            </a:r>
          </a:p>
          <a:p>
            <a:pPr marL="635000" indent="-635000">
              <a:buNone/>
            </a:pPr>
            <a:r>
              <a:rPr lang="en-US" altLang="en-US" dirty="0"/>
              <a:t>9.	Is ‘human dignity’ more important than ‘human rights’?</a:t>
            </a:r>
          </a:p>
          <a:p>
            <a:pPr marL="635000" indent="-635000">
              <a:buNone/>
            </a:pPr>
            <a:r>
              <a:rPr lang="en-US" altLang="en-US" dirty="0"/>
              <a:t>10.	Do threats to human rights emanate as much from private </a:t>
            </a:r>
            <a:r>
              <a:rPr lang="en-US" altLang="en-US" dirty="0" err="1"/>
              <a:t>centres</a:t>
            </a:r>
            <a:r>
              <a:rPr lang="en-US" altLang="en-US" dirty="0"/>
              <a:t> of power as from the state?</a:t>
            </a:r>
          </a:p>
          <a:p>
            <a:pPr marL="635000" indent="-635000">
              <a:buNone/>
            </a:pPr>
            <a:r>
              <a:rPr lang="en-US" altLang="en-US" dirty="0"/>
              <a:t>11.	Must attention be turned to Western global dominance as a cause of the suppression of human rights and dignity in Asia and Africa? </a:t>
            </a:r>
          </a:p>
          <a:p>
            <a:pPr marL="635000" indent="-635000">
              <a:buNone/>
            </a:pPr>
            <a:endParaRPr lang="en-US" altLang="en-US" dirty="0"/>
          </a:p>
          <a:p>
            <a:pPr marL="635000" indent="-635000">
              <a:buNone/>
            </a:pPr>
            <a:endParaRPr lang="en-US" altLang="en-US" dirty="0"/>
          </a:p>
          <a:p>
            <a:pPr marL="635000" indent="-635000">
              <a:buNone/>
            </a:pPr>
            <a:endParaRPr lang="en-US" altLang="en-US" dirty="0"/>
          </a:p>
          <a:p>
            <a:pPr marL="635000" indent="-635000">
              <a:buNone/>
            </a:pPr>
            <a:endParaRPr lang="en-US" altLang="en-US" dirty="0"/>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14</a:t>
            </a:fld>
            <a:endParaRPr lang="en-MY"/>
          </a:p>
        </p:txBody>
      </p:sp>
    </p:spTree>
    <p:extLst>
      <p:ext uri="{BB962C8B-B14F-4D97-AF65-F5344CB8AC3E}">
        <p14:creationId xmlns:p14="http://schemas.microsoft.com/office/powerpoint/2010/main" val="38433225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83434-AC66-4B11-890E-4049BEDD541D}"/>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BE9FAE9C-DD36-4910-AC89-8A87796BD312}"/>
              </a:ext>
            </a:extLst>
          </p:cNvPr>
          <p:cNvSpPr>
            <a:spLocks noGrp="1"/>
          </p:cNvSpPr>
          <p:nvPr>
            <p:ph idx="1"/>
          </p:nvPr>
        </p:nvSpPr>
        <p:spPr/>
        <p:txBody>
          <a:bodyPr/>
          <a:lstStyle/>
          <a:p>
            <a:pPr marL="635000" indent="-635000">
              <a:buNone/>
            </a:pPr>
            <a:r>
              <a:rPr lang="en-US" altLang="en-US" dirty="0"/>
              <a:t>12.  In the field of human rights, is the moral superiority of the West a myth or reality?</a:t>
            </a:r>
          </a:p>
          <a:p>
            <a:pPr marL="635000" indent="-635000">
              <a:buNone/>
            </a:pPr>
            <a:r>
              <a:rPr lang="en-US" altLang="en-US" dirty="0"/>
              <a:t>13.	 Is </a:t>
            </a:r>
            <a:r>
              <a:rPr lang="en-US" altLang="en-US" dirty="0" err="1"/>
              <a:t>globalisation</a:t>
            </a:r>
            <a:r>
              <a:rPr lang="en-US" altLang="en-US" dirty="0"/>
              <a:t> a danger to justice, democracy and socio-economic rights in Asia?</a:t>
            </a:r>
          </a:p>
          <a:p>
            <a:pPr marL="635000" indent="-635000">
              <a:buNone/>
            </a:pPr>
            <a:r>
              <a:rPr lang="en-US" altLang="en-US" dirty="0"/>
              <a:t>14.  Should human rights be subordinated to the “war against terrorism”?			</a:t>
            </a:r>
          </a:p>
          <a:p>
            <a:pPr marL="635000" indent="-635000">
              <a:buNone/>
            </a:pPr>
            <a:endParaRPr lang="en-US" altLang="en-US" dirty="0"/>
          </a:p>
          <a:p>
            <a:pPr marL="635000" indent="-635000">
              <a:buNone/>
            </a:pPr>
            <a:endParaRPr lang="en-US" altLang="en-US" dirty="0"/>
          </a:p>
          <a:p>
            <a:pPr marL="635000" indent="-635000">
              <a:buNone/>
            </a:pPr>
            <a:endParaRPr lang="en-US" altLang="en-US" dirty="0"/>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15</a:t>
            </a:fld>
            <a:endParaRPr lang="en-MY"/>
          </a:p>
        </p:txBody>
      </p:sp>
    </p:spTree>
    <p:extLst>
      <p:ext uri="{BB962C8B-B14F-4D97-AF65-F5344CB8AC3E}">
        <p14:creationId xmlns:p14="http://schemas.microsoft.com/office/powerpoint/2010/main" val="4397380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73836-7B77-45E7-8CBD-E940464CF382}"/>
              </a:ext>
            </a:extLst>
          </p:cNvPr>
          <p:cNvSpPr>
            <a:spLocks noGrp="1"/>
          </p:cNvSpPr>
          <p:nvPr>
            <p:ph type="title"/>
          </p:nvPr>
        </p:nvSpPr>
        <p:spPr/>
        <p:txBody>
          <a:bodyPr>
            <a:normAutofit/>
          </a:bodyPr>
          <a:lstStyle/>
          <a:p>
            <a:r>
              <a:rPr lang="en-US" altLang="en-US" sz="4400" dirty="0">
                <a:latin typeface="Baskerville Old Face" panose="02020602080505020303" pitchFamily="18" charset="0"/>
              </a:rPr>
              <a:t>1</a:t>
            </a:r>
            <a:r>
              <a:rPr lang="en-US" altLang="en-US" sz="4400" dirty="0">
                <a:latin typeface="Britannic Bold" panose="020B0903060703020204" pitchFamily="34" charset="0"/>
              </a:rPr>
              <a:t>.	</a:t>
            </a:r>
            <a:r>
              <a:rPr lang="en-US" altLang="en-US" sz="4400" dirty="0">
                <a:ea typeface="Batang" panose="020B0503020000020004" pitchFamily="18" charset="-127"/>
              </a:rPr>
              <a:t>SOCIO-ECONOMIC RIGHTS VERSUS   CIVIL AND POLITICAL LIBERTIES</a:t>
            </a:r>
            <a:endParaRPr lang="en-MY" dirty="0"/>
          </a:p>
        </p:txBody>
      </p:sp>
      <p:sp>
        <p:nvSpPr>
          <p:cNvPr id="3" name="Content Placeholder 2">
            <a:extLst>
              <a:ext uri="{FF2B5EF4-FFF2-40B4-BE49-F238E27FC236}">
                <a16:creationId xmlns:a16="http://schemas.microsoft.com/office/drawing/2014/main" id="{B2045299-229D-4DB1-8D54-BC188D82D3F3}"/>
              </a:ext>
            </a:extLst>
          </p:cNvPr>
          <p:cNvSpPr>
            <a:spLocks noGrp="1"/>
          </p:cNvSpPr>
          <p:nvPr>
            <p:ph idx="1"/>
          </p:nvPr>
        </p:nvSpPr>
        <p:spPr/>
        <p:txBody>
          <a:bodyPr/>
          <a:lstStyle/>
          <a:p>
            <a:pPr marL="50800" indent="-50800" algn="just">
              <a:buNone/>
            </a:pPr>
            <a:r>
              <a:rPr lang="en-US" altLang="en-US" dirty="0"/>
              <a:t>Are socio-economic rights  entitled to the same protection as civil and political liberties?</a:t>
            </a:r>
          </a:p>
          <a:p>
            <a:pPr marL="50800" indent="-50800">
              <a:buNone/>
            </a:pPr>
            <a:endParaRPr lang="en-US" altLang="en-US" dirty="0"/>
          </a:p>
          <a:p>
            <a:pPr marL="50800" indent="-50800">
              <a:buNone/>
            </a:pPr>
            <a:endParaRPr lang="en-US" altLang="en-US" b="1" dirty="0"/>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16</a:t>
            </a:fld>
            <a:endParaRPr lang="en-MY"/>
          </a:p>
        </p:txBody>
      </p:sp>
    </p:spTree>
    <p:extLst>
      <p:ext uri="{BB962C8B-B14F-4D97-AF65-F5344CB8AC3E}">
        <p14:creationId xmlns:p14="http://schemas.microsoft.com/office/powerpoint/2010/main" val="10102587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3D18A-12C1-456B-9F62-51CD881E183E}"/>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D5D794A3-9BA1-407B-915A-0F2BD927C089}"/>
              </a:ext>
            </a:extLst>
          </p:cNvPr>
          <p:cNvSpPr>
            <a:spLocks noGrp="1"/>
          </p:cNvSpPr>
          <p:nvPr>
            <p:ph idx="1"/>
          </p:nvPr>
        </p:nvSpPr>
        <p:spPr/>
        <p:txBody>
          <a:bodyPr/>
          <a:lstStyle/>
          <a:p>
            <a:pPr marL="0" indent="0">
              <a:buNone/>
            </a:pPr>
            <a:r>
              <a:rPr lang="en-US" altLang="en-US" dirty="0">
                <a:solidFill>
                  <a:schemeClr val="tx1"/>
                </a:solidFill>
              </a:rPr>
              <a:t>International law </a:t>
            </a:r>
            <a:r>
              <a:rPr lang="en-US" altLang="en-US" dirty="0" err="1">
                <a:solidFill>
                  <a:schemeClr val="tx1"/>
                </a:solidFill>
              </a:rPr>
              <a:t>recognises</a:t>
            </a:r>
            <a:r>
              <a:rPr lang="en-US" altLang="en-US" dirty="0">
                <a:solidFill>
                  <a:schemeClr val="tx1"/>
                </a:solidFill>
              </a:rPr>
              <a:t> the connection between human rights and poverty alleviation</a:t>
            </a:r>
          </a:p>
          <a:p>
            <a:pPr marL="0" indent="0">
              <a:buNone/>
            </a:pPr>
            <a:endParaRPr lang="en-US" altLang="en-US" dirty="0"/>
          </a:p>
          <a:p>
            <a:r>
              <a:rPr lang="en-US" altLang="en-US" dirty="0"/>
              <a:t>Article 11 of the International Covenant on Economic, Social and Cultural Rights (1976).</a:t>
            </a:r>
          </a:p>
          <a:p>
            <a:pPr>
              <a:buFontTx/>
              <a:buNone/>
            </a:pPr>
            <a:endParaRPr lang="en-US" altLang="en-US" dirty="0"/>
          </a:p>
          <a:p>
            <a:r>
              <a:rPr lang="en-US" altLang="en-US" dirty="0"/>
              <a:t>Article 14 of the Vienna Declaration.</a:t>
            </a:r>
          </a:p>
          <a:p>
            <a:pPr>
              <a:buFontTx/>
              <a:buNone/>
            </a:pPr>
            <a:endParaRPr lang="en-US" altLang="en-US" dirty="0"/>
          </a:p>
          <a:p>
            <a:r>
              <a:rPr lang="en-US" altLang="en-US" dirty="0"/>
              <a:t>The United Nations Declaration on Eradication of Hunger. </a:t>
            </a:r>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17</a:t>
            </a:fld>
            <a:endParaRPr lang="en-MY"/>
          </a:p>
        </p:txBody>
      </p:sp>
    </p:spTree>
    <p:extLst>
      <p:ext uri="{BB962C8B-B14F-4D97-AF65-F5344CB8AC3E}">
        <p14:creationId xmlns:p14="http://schemas.microsoft.com/office/powerpoint/2010/main" val="24875534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4BF95-B985-4178-A37D-B198FBEAC929}"/>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631D7FC3-249B-4840-9FC9-B0624F1B9B20}"/>
              </a:ext>
            </a:extLst>
          </p:cNvPr>
          <p:cNvSpPr>
            <a:spLocks noGrp="1"/>
          </p:cNvSpPr>
          <p:nvPr>
            <p:ph idx="1"/>
          </p:nvPr>
        </p:nvSpPr>
        <p:spPr/>
        <p:txBody>
          <a:bodyPr/>
          <a:lstStyle/>
          <a:p>
            <a:r>
              <a:rPr lang="en-US" altLang="en-US" sz="2800" dirty="0"/>
              <a:t>Unfortunately, much of the Western-dominated human rights dialogue tends to concentrate on civil and political liberties and sees these liberties as the foundation on which socio-economic justice can be built</a:t>
            </a:r>
            <a:r>
              <a:rPr lang="en-US" altLang="en-US" sz="2800" b="1" dirty="0"/>
              <a:t>. </a:t>
            </a:r>
          </a:p>
          <a:p>
            <a:endParaRPr lang="en-US" altLang="en-US" sz="2800" b="1" dirty="0"/>
          </a:p>
          <a:p>
            <a:r>
              <a:rPr lang="en-US" altLang="en-US" sz="2800" dirty="0"/>
              <a:t>Most of the Western Constitutions in their Bill of Human Rights, do not mention the ‘right’ to food, water, shelter, health, education and other socio-economic necessities of life. Contrast this with the Indian Constitution’s chapter on Directive Principles of State Policy. Note also Africa’s Banjul Charter. </a:t>
            </a:r>
          </a:p>
          <a:p>
            <a:endParaRPr lang="en-US" altLang="en-US" sz="3200" b="1" dirty="0"/>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18</a:t>
            </a:fld>
            <a:endParaRPr lang="en-MY"/>
          </a:p>
        </p:txBody>
      </p:sp>
    </p:spTree>
    <p:extLst>
      <p:ext uri="{BB962C8B-B14F-4D97-AF65-F5344CB8AC3E}">
        <p14:creationId xmlns:p14="http://schemas.microsoft.com/office/powerpoint/2010/main" val="1157374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CABBE-582E-456D-BDAF-9FEC98574B53}"/>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8C3E59B2-30BC-4437-BFB2-6CBABBC5C1CD}"/>
              </a:ext>
            </a:extLst>
          </p:cNvPr>
          <p:cNvSpPr>
            <a:spLocks noGrp="1"/>
          </p:cNvSpPr>
          <p:nvPr>
            <p:ph idx="1"/>
          </p:nvPr>
        </p:nvSpPr>
        <p:spPr/>
        <p:txBody>
          <a:bodyPr/>
          <a:lstStyle/>
          <a:p>
            <a:pPr marL="0" indent="0">
              <a:buNone/>
            </a:pPr>
            <a:r>
              <a:rPr lang="en-US" altLang="en-US" sz="2800" dirty="0">
                <a:solidFill>
                  <a:schemeClr val="tx1"/>
                </a:solidFill>
                <a:latin typeface="+mn-lt"/>
              </a:rPr>
              <a:t>At the other extreme is the argument of some Asian “developmentalists” that political freedoms must wait till a certain level of economic development is attained</a:t>
            </a:r>
            <a:r>
              <a:rPr lang="en-US" altLang="en-US" sz="2800" dirty="0">
                <a:latin typeface="+mn-lt"/>
              </a:rPr>
              <a:t>. </a:t>
            </a:r>
            <a:br>
              <a:rPr lang="en-US" altLang="en-US" sz="2800" dirty="0">
                <a:latin typeface="+mn-lt"/>
              </a:rPr>
            </a:br>
            <a:br>
              <a:rPr lang="en-US" altLang="en-US" sz="2800" dirty="0">
                <a:latin typeface="+mn-lt"/>
              </a:rPr>
            </a:br>
            <a:br>
              <a:rPr lang="en-US" altLang="en-US" sz="2800" dirty="0">
                <a:latin typeface="+mn-lt"/>
              </a:rPr>
            </a:br>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19</a:t>
            </a:fld>
            <a:endParaRPr lang="en-MY"/>
          </a:p>
        </p:txBody>
      </p:sp>
    </p:spTree>
    <p:extLst>
      <p:ext uri="{BB962C8B-B14F-4D97-AF65-F5344CB8AC3E}">
        <p14:creationId xmlns:p14="http://schemas.microsoft.com/office/powerpoint/2010/main" val="624825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DD490-1F17-4AB7-937C-721C94893D49}"/>
              </a:ext>
            </a:extLst>
          </p:cNvPr>
          <p:cNvSpPr>
            <a:spLocks noGrp="1"/>
          </p:cNvSpPr>
          <p:nvPr>
            <p:ph type="title"/>
          </p:nvPr>
        </p:nvSpPr>
        <p:spPr/>
        <p:txBody>
          <a:bodyPr/>
          <a:lstStyle/>
          <a:p>
            <a:r>
              <a:rPr lang="en-US" altLang="en-US" sz="4400" dirty="0"/>
              <a:t>Introduction</a:t>
            </a:r>
            <a:endParaRPr lang="en-MY" dirty="0"/>
          </a:p>
        </p:txBody>
      </p:sp>
      <p:sp>
        <p:nvSpPr>
          <p:cNvPr id="3" name="Content Placeholder 2">
            <a:extLst>
              <a:ext uri="{FF2B5EF4-FFF2-40B4-BE49-F238E27FC236}">
                <a16:creationId xmlns:a16="http://schemas.microsoft.com/office/drawing/2014/main" id="{7159A2A4-D28B-4B7A-9641-A8D333C736B5}"/>
              </a:ext>
            </a:extLst>
          </p:cNvPr>
          <p:cNvSpPr>
            <a:spLocks noGrp="1"/>
          </p:cNvSpPr>
          <p:nvPr>
            <p:ph idx="1"/>
          </p:nvPr>
        </p:nvSpPr>
        <p:spPr/>
        <p:txBody>
          <a:bodyPr/>
          <a:lstStyle/>
          <a:p>
            <a:pPr marL="0" indent="0">
              <a:buNone/>
            </a:pPr>
            <a:r>
              <a:rPr lang="en-US" altLang="en-US" sz="2800" dirty="0"/>
              <a:t>I am </a:t>
            </a:r>
            <a:r>
              <a:rPr lang="en-US" altLang="en-US" sz="2800" dirty="0" err="1"/>
              <a:t>honoured</a:t>
            </a:r>
            <a:r>
              <a:rPr lang="en-US" altLang="en-US" sz="2800" dirty="0"/>
              <a:t> and humbled by this invitation to speak about an extremely controversial and nebulous  topic that is full of minefields and littered with genuine conflicts of learned opinions.</a:t>
            </a:r>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2</a:t>
            </a:fld>
            <a:endParaRPr lang="en-MY"/>
          </a:p>
        </p:txBody>
      </p:sp>
    </p:spTree>
    <p:extLst>
      <p:ext uri="{BB962C8B-B14F-4D97-AF65-F5344CB8AC3E}">
        <p14:creationId xmlns:p14="http://schemas.microsoft.com/office/powerpoint/2010/main" val="39572826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FFC9D-7AF8-45BD-8098-28906E1B5507}"/>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003E2318-3393-4A95-9DAC-78381CA2A994}"/>
              </a:ext>
            </a:extLst>
          </p:cNvPr>
          <p:cNvSpPr>
            <a:spLocks noGrp="1"/>
          </p:cNvSpPr>
          <p:nvPr>
            <p:ph idx="1"/>
          </p:nvPr>
        </p:nvSpPr>
        <p:spPr/>
        <p:txBody>
          <a:bodyPr/>
          <a:lstStyle/>
          <a:p>
            <a:pPr marL="0" indent="0">
              <a:buNone/>
            </a:pPr>
            <a:r>
              <a:rPr lang="en-US" altLang="en-US" dirty="0"/>
              <a:t>It is submitted that:</a:t>
            </a:r>
          </a:p>
          <a:p>
            <a:r>
              <a:rPr lang="en-US" altLang="en-US" dirty="0"/>
              <a:t>Such sequencing or </a:t>
            </a:r>
            <a:r>
              <a:rPr lang="en-US" altLang="en-US" dirty="0" err="1"/>
              <a:t>prioritisation</a:t>
            </a:r>
            <a:r>
              <a:rPr lang="en-US" altLang="en-US" dirty="0"/>
              <a:t> is self-defeating.  Bread and ballot, food and freedom must go hand in hand. </a:t>
            </a:r>
          </a:p>
          <a:p>
            <a:r>
              <a:rPr lang="en-US" altLang="en-US" dirty="0"/>
              <a:t>Human rights are indivisible, interdependent and interrelated. </a:t>
            </a:r>
          </a:p>
          <a:p>
            <a:r>
              <a:rPr lang="en-US" altLang="en-US" dirty="0"/>
              <a:t>Political and civil liberties cannot be separated from socio-economic protections because political and legal principles alone cannot ensure a regime of human rights. Human rights provisions must produce results. Law must be evaluated functionally.  </a:t>
            </a:r>
          </a:p>
          <a:p>
            <a:endParaRPr lang="en-US" altLang="en-US" dirty="0"/>
          </a:p>
          <a:p>
            <a:endParaRPr lang="en-US" altLang="en-US" dirty="0"/>
          </a:p>
          <a:p>
            <a:endParaRPr lang="en-US" altLang="en-US" dirty="0"/>
          </a:p>
          <a:p>
            <a:endParaRPr lang="en-US" altLang="en-US" dirty="0"/>
          </a:p>
          <a:p>
            <a:pPr>
              <a:buFontTx/>
              <a:buNone/>
            </a:pPr>
            <a:endParaRPr lang="en-US" altLang="en-US" dirty="0"/>
          </a:p>
          <a:p>
            <a:endParaRPr lang="en-US" altLang="en-US" dirty="0"/>
          </a:p>
          <a:p>
            <a:endParaRPr lang="en-US" altLang="en-US" dirty="0"/>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20</a:t>
            </a:fld>
            <a:endParaRPr lang="en-MY"/>
          </a:p>
        </p:txBody>
      </p:sp>
    </p:spTree>
    <p:extLst>
      <p:ext uri="{BB962C8B-B14F-4D97-AF65-F5344CB8AC3E}">
        <p14:creationId xmlns:p14="http://schemas.microsoft.com/office/powerpoint/2010/main" val="11978545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B94E7-0A23-4D18-BE2D-6E32096939FC}"/>
              </a:ext>
            </a:extLst>
          </p:cNvPr>
          <p:cNvSpPr>
            <a:spLocks noGrp="1"/>
          </p:cNvSpPr>
          <p:nvPr>
            <p:ph type="title"/>
          </p:nvPr>
        </p:nvSpPr>
        <p:spPr/>
        <p:txBody>
          <a:bodyPr>
            <a:normAutofit/>
          </a:bodyPr>
          <a:lstStyle/>
          <a:p>
            <a:r>
              <a:rPr lang="en-GB" altLang="en-US" sz="4400" dirty="0"/>
              <a:t>2.	ABSOLUTISM VERSUS RELATIVISM: THE 		“ASIAN VALUES” DEBATE</a:t>
            </a:r>
            <a:endParaRPr lang="en-MY" dirty="0"/>
          </a:p>
        </p:txBody>
      </p:sp>
      <p:sp>
        <p:nvSpPr>
          <p:cNvPr id="3" name="Content Placeholder 2">
            <a:extLst>
              <a:ext uri="{FF2B5EF4-FFF2-40B4-BE49-F238E27FC236}">
                <a16:creationId xmlns:a16="http://schemas.microsoft.com/office/drawing/2014/main" id="{D2BC84F4-4B17-4769-A170-9CA220A625D9}"/>
              </a:ext>
            </a:extLst>
          </p:cNvPr>
          <p:cNvSpPr>
            <a:spLocks noGrp="1"/>
          </p:cNvSpPr>
          <p:nvPr>
            <p:ph idx="1"/>
          </p:nvPr>
        </p:nvSpPr>
        <p:spPr/>
        <p:txBody>
          <a:bodyPr/>
          <a:lstStyle/>
          <a:p>
            <a:pPr marL="50800" indent="-50800" algn="just">
              <a:buNone/>
            </a:pPr>
            <a:endParaRPr lang="en-US" altLang="en-US" b="1" dirty="0"/>
          </a:p>
          <a:p>
            <a:pPr marL="50800" indent="-50800" algn="just">
              <a:buNone/>
            </a:pPr>
            <a:r>
              <a:rPr lang="en-US" altLang="en-US" dirty="0"/>
              <a:t>Is there one universal concept of human rights or are there many conceptions?</a:t>
            </a:r>
          </a:p>
          <a:p>
            <a:pPr marL="50800" indent="-50800">
              <a:buNone/>
            </a:pPr>
            <a:endParaRPr lang="en-US" altLang="en-US" dirty="0"/>
          </a:p>
          <a:p>
            <a:pPr marL="50800" indent="-50800">
              <a:buNone/>
            </a:pPr>
            <a:endParaRPr lang="en-US" altLang="en-US" b="1" dirty="0"/>
          </a:p>
        </p:txBody>
      </p:sp>
      <p:sp>
        <p:nvSpPr>
          <p:cNvPr id="4" name="Slide Number Placeholder 3"/>
          <p:cNvSpPr>
            <a:spLocks noGrp="1"/>
          </p:cNvSpPr>
          <p:nvPr>
            <p:ph type="sldNum" sz="quarter" idx="12"/>
          </p:nvPr>
        </p:nvSpPr>
        <p:spPr/>
        <p:txBody>
          <a:bodyPr/>
          <a:lstStyle/>
          <a:p>
            <a:fld id="{26C0C1B4-5543-4FF4-A74B-F2C9A6E240F3}" type="slidenum">
              <a:rPr lang="en-MY" smtClean="0"/>
              <a:t>21</a:t>
            </a:fld>
            <a:endParaRPr lang="en-MY"/>
          </a:p>
        </p:txBody>
      </p:sp>
    </p:spTree>
    <p:extLst>
      <p:ext uri="{BB962C8B-B14F-4D97-AF65-F5344CB8AC3E}">
        <p14:creationId xmlns:p14="http://schemas.microsoft.com/office/powerpoint/2010/main" val="26515204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D2BB4-CEAA-4F34-A061-FAD013F20C2F}"/>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97FAFC18-7E96-4423-A389-D7F696DABC00}"/>
              </a:ext>
            </a:extLst>
          </p:cNvPr>
          <p:cNvSpPr>
            <a:spLocks noGrp="1"/>
          </p:cNvSpPr>
          <p:nvPr>
            <p:ph idx="1"/>
          </p:nvPr>
        </p:nvSpPr>
        <p:spPr/>
        <p:txBody>
          <a:bodyPr/>
          <a:lstStyle/>
          <a:p>
            <a:r>
              <a:rPr lang="en-US" altLang="en-US" dirty="0">
                <a:solidFill>
                  <a:schemeClr val="tx1"/>
                </a:solidFill>
              </a:rPr>
              <a:t>The universalist perspective is supported by most Western nations and by the Western-educated elite of Asia.  It holds that:</a:t>
            </a:r>
          </a:p>
          <a:p>
            <a:r>
              <a:rPr lang="en-US" altLang="en-US" dirty="0">
                <a:solidFill>
                  <a:schemeClr val="tx1"/>
                </a:solidFill>
              </a:rPr>
              <a:t>human rights values are universal.</a:t>
            </a:r>
          </a:p>
          <a:p>
            <a:r>
              <a:rPr lang="en-US" altLang="en-US" dirty="0">
                <a:solidFill>
                  <a:schemeClr val="tx1"/>
                </a:solidFill>
              </a:rPr>
              <a:t>impulses of human rights are </a:t>
            </a:r>
            <a:r>
              <a:rPr lang="en-US" altLang="en-US" dirty="0" err="1">
                <a:solidFill>
                  <a:schemeClr val="tx1"/>
                </a:solidFill>
              </a:rPr>
              <a:t>recognised</a:t>
            </a:r>
            <a:r>
              <a:rPr lang="en-US" altLang="en-US" dirty="0">
                <a:solidFill>
                  <a:schemeClr val="tx1"/>
                </a:solidFill>
              </a:rPr>
              <a:t> in a large number of international treaties </a:t>
            </a:r>
          </a:p>
        </p:txBody>
      </p:sp>
      <p:sp>
        <p:nvSpPr>
          <p:cNvPr id="4" name="Slide Number Placeholder 3"/>
          <p:cNvSpPr>
            <a:spLocks noGrp="1"/>
          </p:cNvSpPr>
          <p:nvPr>
            <p:ph type="sldNum" sz="quarter" idx="12"/>
          </p:nvPr>
        </p:nvSpPr>
        <p:spPr/>
        <p:txBody>
          <a:bodyPr/>
          <a:lstStyle/>
          <a:p>
            <a:fld id="{26C0C1B4-5543-4FF4-A74B-F2C9A6E240F3}" type="slidenum">
              <a:rPr lang="en-MY" smtClean="0"/>
              <a:t>22</a:t>
            </a:fld>
            <a:endParaRPr lang="en-MY"/>
          </a:p>
        </p:txBody>
      </p:sp>
    </p:spTree>
    <p:extLst>
      <p:ext uri="{BB962C8B-B14F-4D97-AF65-F5344CB8AC3E}">
        <p14:creationId xmlns:p14="http://schemas.microsoft.com/office/powerpoint/2010/main" val="18174961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2BFDE-0B76-47EE-8ECE-EE79C087ADBD}"/>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44499502-5A39-4451-9500-0A90D3C51B45}"/>
              </a:ext>
            </a:extLst>
          </p:cNvPr>
          <p:cNvSpPr>
            <a:spLocks noGrp="1"/>
          </p:cNvSpPr>
          <p:nvPr>
            <p:ph idx="1"/>
          </p:nvPr>
        </p:nvSpPr>
        <p:spPr/>
        <p:txBody>
          <a:bodyPr/>
          <a:lstStyle/>
          <a:p>
            <a:r>
              <a:rPr lang="en-US" altLang="en-US" dirty="0">
                <a:solidFill>
                  <a:schemeClr val="tx1"/>
                </a:solidFill>
              </a:rPr>
              <a:t>The ‘Asian values’ argument is a crude attempt to avoid compliance with international standards </a:t>
            </a:r>
          </a:p>
          <a:p>
            <a:pPr>
              <a:buFontTx/>
              <a:buNone/>
            </a:pPr>
            <a:endParaRPr lang="en-US" altLang="en-US" dirty="0">
              <a:solidFill>
                <a:schemeClr val="tx1"/>
              </a:solidFill>
            </a:endParaRPr>
          </a:p>
          <a:p>
            <a:r>
              <a:rPr lang="en-US" altLang="en-US" dirty="0">
                <a:solidFill>
                  <a:schemeClr val="tx1"/>
                </a:solidFill>
              </a:rPr>
              <a:t>Asian values, if they exist at all, are inferior to Western values. </a:t>
            </a:r>
          </a:p>
          <a:p>
            <a:endParaRPr lang="en-US" altLang="en-US" b="1" dirty="0">
              <a:solidFill>
                <a:schemeClr val="tx1"/>
              </a:solidFill>
            </a:endParaRPr>
          </a:p>
        </p:txBody>
      </p:sp>
      <p:sp>
        <p:nvSpPr>
          <p:cNvPr id="4" name="Slide Number Placeholder 3"/>
          <p:cNvSpPr>
            <a:spLocks noGrp="1"/>
          </p:cNvSpPr>
          <p:nvPr>
            <p:ph type="sldNum" sz="quarter" idx="12"/>
          </p:nvPr>
        </p:nvSpPr>
        <p:spPr/>
        <p:txBody>
          <a:bodyPr/>
          <a:lstStyle/>
          <a:p>
            <a:fld id="{26C0C1B4-5543-4FF4-A74B-F2C9A6E240F3}" type="slidenum">
              <a:rPr lang="en-MY" smtClean="0"/>
              <a:t>23</a:t>
            </a:fld>
            <a:endParaRPr lang="en-MY"/>
          </a:p>
        </p:txBody>
      </p:sp>
    </p:spTree>
    <p:extLst>
      <p:ext uri="{BB962C8B-B14F-4D97-AF65-F5344CB8AC3E}">
        <p14:creationId xmlns:p14="http://schemas.microsoft.com/office/powerpoint/2010/main" val="23504158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56413-86D4-434B-8CFE-349332DA45CC}"/>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D61ADA1E-30C0-4F5B-B737-BC24720C8481}"/>
              </a:ext>
            </a:extLst>
          </p:cNvPr>
          <p:cNvSpPr>
            <a:spLocks noGrp="1"/>
          </p:cNvSpPr>
          <p:nvPr>
            <p:ph idx="1"/>
          </p:nvPr>
        </p:nvSpPr>
        <p:spPr/>
        <p:txBody>
          <a:bodyPr/>
          <a:lstStyle/>
          <a:p>
            <a:pPr marL="461963" indent="-461963" algn="just">
              <a:buNone/>
            </a:pPr>
            <a:r>
              <a:rPr lang="en-US" altLang="en-US" dirty="0"/>
              <a:t>On the other hand:</a:t>
            </a:r>
          </a:p>
          <a:p>
            <a:pPr marL="461963" indent="-461963" algn="just"/>
            <a:r>
              <a:rPr lang="en-US" altLang="en-US" dirty="0"/>
              <a:t>Proponents of Asian values draw on the </a:t>
            </a:r>
            <a:r>
              <a:rPr lang="en-US" altLang="en-US" i="1" dirty="0" err="1"/>
              <a:t>volksgeist</a:t>
            </a:r>
            <a:r>
              <a:rPr lang="en-US" altLang="en-US" dirty="0"/>
              <a:t> theory of historicism that law is a reflection of the spirit of the people. It is relative to time and territory. Value pluralism is an undeniable reality.  </a:t>
            </a:r>
          </a:p>
          <a:p>
            <a:pPr marL="461963" indent="-461963" algn="just"/>
            <a:r>
              <a:rPr lang="en-US" altLang="en-US" dirty="0"/>
              <a:t>Relativists also point to the teaching of sociology that context  determines content. </a:t>
            </a:r>
          </a:p>
          <a:p>
            <a:pPr marL="461963" indent="-461963" algn="just">
              <a:buNone/>
            </a:pPr>
            <a:endParaRPr lang="en-US" altLang="en-US" b="1" dirty="0"/>
          </a:p>
        </p:txBody>
      </p:sp>
      <p:sp>
        <p:nvSpPr>
          <p:cNvPr id="4" name="Slide Number Placeholder 3"/>
          <p:cNvSpPr>
            <a:spLocks noGrp="1"/>
          </p:cNvSpPr>
          <p:nvPr>
            <p:ph type="sldNum" sz="quarter" idx="12"/>
          </p:nvPr>
        </p:nvSpPr>
        <p:spPr/>
        <p:txBody>
          <a:bodyPr/>
          <a:lstStyle/>
          <a:p>
            <a:fld id="{26C0C1B4-5543-4FF4-A74B-F2C9A6E240F3}" type="slidenum">
              <a:rPr lang="en-MY" smtClean="0"/>
              <a:t>24</a:t>
            </a:fld>
            <a:endParaRPr lang="en-MY"/>
          </a:p>
        </p:txBody>
      </p:sp>
    </p:spTree>
    <p:extLst>
      <p:ext uri="{BB962C8B-B14F-4D97-AF65-F5344CB8AC3E}">
        <p14:creationId xmlns:p14="http://schemas.microsoft.com/office/powerpoint/2010/main" val="6897734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0447C-99C2-4B16-98A8-72744E18E29E}"/>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947E5092-D7C5-4E8E-BDD6-1DB7F4334BF9}"/>
              </a:ext>
            </a:extLst>
          </p:cNvPr>
          <p:cNvSpPr>
            <a:spLocks noGrp="1"/>
          </p:cNvSpPr>
          <p:nvPr>
            <p:ph idx="1"/>
          </p:nvPr>
        </p:nvSpPr>
        <p:spPr/>
        <p:txBody>
          <a:bodyPr/>
          <a:lstStyle/>
          <a:p>
            <a:pPr marL="461963" indent="-461963" algn="just"/>
            <a:r>
              <a:rPr lang="en-US" altLang="en-US" dirty="0"/>
              <a:t>The relativists also submit  that the Western claim that ‘human rights values are universal’ is a thinly disguised neo-colonial argument for the perpetuation of cultural and economic hegemony by a Western </a:t>
            </a:r>
            <a:r>
              <a:rPr lang="en-US" altLang="en-US" dirty="0" err="1"/>
              <a:t>civilisation</a:t>
            </a:r>
            <a:r>
              <a:rPr lang="en-US" altLang="en-US" dirty="0"/>
              <a:t> that is used to domination.</a:t>
            </a:r>
          </a:p>
          <a:p>
            <a:pPr marL="461963" indent="-461963" algn="just">
              <a:buNone/>
            </a:pPr>
            <a:endParaRPr lang="en-US" altLang="en-US" b="1" dirty="0"/>
          </a:p>
        </p:txBody>
      </p:sp>
      <p:sp>
        <p:nvSpPr>
          <p:cNvPr id="4" name="Slide Number Placeholder 3"/>
          <p:cNvSpPr>
            <a:spLocks noGrp="1"/>
          </p:cNvSpPr>
          <p:nvPr>
            <p:ph type="sldNum" sz="quarter" idx="12"/>
          </p:nvPr>
        </p:nvSpPr>
        <p:spPr/>
        <p:txBody>
          <a:bodyPr/>
          <a:lstStyle/>
          <a:p>
            <a:fld id="{26C0C1B4-5543-4FF4-A74B-F2C9A6E240F3}" type="slidenum">
              <a:rPr lang="en-MY" smtClean="0"/>
              <a:t>25</a:t>
            </a:fld>
            <a:endParaRPr lang="en-MY"/>
          </a:p>
        </p:txBody>
      </p:sp>
    </p:spTree>
    <p:extLst>
      <p:ext uri="{BB962C8B-B14F-4D97-AF65-F5344CB8AC3E}">
        <p14:creationId xmlns:p14="http://schemas.microsoft.com/office/powerpoint/2010/main" val="28564441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5C5E6-D88D-4318-9787-F7D8D5B223BF}"/>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7F9ADF64-D401-4192-8B88-AD2679884EC6}"/>
              </a:ext>
            </a:extLst>
          </p:cNvPr>
          <p:cNvSpPr>
            <a:spLocks noGrp="1"/>
          </p:cNvSpPr>
          <p:nvPr>
            <p:ph idx="1"/>
          </p:nvPr>
        </p:nvSpPr>
        <p:spPr/>
        <p:txBody>
          <a:bodyPr/>
          <a:lstStyle/>
          <a:p>
            <a:pPr marL="0" indent="0" algn="just">
              <a:buNone/>
            </a:pPr>
            <a:r>
              <a:rPr lang="en-US" altLang="en-US" dirty="0"/>
              <a:t>It is submitted that the truth lies somewhere in between.  </a:t>
            </a:r>
          </a:p>
          <a:p>
            <a:pPr marL="0" indent="0" algn="just">
              <a:buNone/>
            </a:pPr>
            <a:endParaRPr lang="en-US" altLang="en-US" dirty="0"/>
          </a:p>
          <a:p>
            <a:pPr marL="0" indent="0" algn="just">
              <a:buNone/>
            </a:pPr>
            <a:r>
              <a:rPr lang="en-US" altLang="en-US" dirty="0"/>
              <a:t>Our thinking on human rights cannot be insulated from our religious, cultural, economic and historical insights.  </a:t>
            </a:r>
          </a:p>
          <a:p>
            <a:pPr marL="0" indent="0" algn="just">
              <a:buNone/>
            </a:pPr>
            <a:endParaRPr lang="en-US" altLang="en-US" b="1" dirty="0"/>
          </a:p>
        </p:txBody>
      </p:sp>
      <p:sp>
        <p:nvSpPr>
          <p:cNvPr id="4" name="Slide Number Placeholder 3"/>
          <p:cNvSpPr>
            <a:spLocks noGrp="1"/>
          </p:cNvSpPr>
          <p:nvPr>
            <p:ph type="sldNum" sz="quarter" idx="12"/>
          </p:nvPr>
        </p:nvSpPr>
        <p:spPr/>
        <p:txBody>
          <a:bodyPr/>
          <a:lstStyle/>
          <a:p>
            <a:fld id="{26C0C1B4-5543-4FF4-A74B-F2C9A6E240F3}" type="slidenum">
              <a:rPr lang="en-MY" smtClean="0"/>
              <a:t>26</a:t>
            </a:fld>
            <a:endParaRPr lang="en-MY"/>
          </a:p>
        </p:txBody>
      </p:sp>
    </p:spTree>
    <p:extLst>
      <p:ext uri="{BB962C8B-B14F-4D97-AF65-F5344CB8AC3E}">
        <p14:creationId xmlns:p14="http://schemas.microsoft.com/office/powerpoint/2010/main" val="14644631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3AF4E-7EDD-4613-873B-522C76DB90EA}"/>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B70082EF-693D-4EC3-8196-B02D2B7109C5}"/>
              </a:ext>
            </a:extLst>
          </p:cNvPr>
          <p:cNvSpPr>
            <a:spLocks noGrp="1"/>
          </p:cNvSpPr>
          <p:nvPr>
            <p:ph idx="1"/>
          </p:nvPr>
        </p:nvSpPr>
        <p:spPr/>
        <p:txBody>
          <a:bodyPr/>
          <a:lstStyle/>
          <a:p>
            <a:pPr marL="0" indent="0" algn="just">
              <a:buNone/>
            </a:pPr>
            <a:r>
              <a:rPr lang="en-US" altLang="en-US" dirty="0"/>
              <a:t>The argument that there are no Asian values is a racist and ethnocentric argument.  </a:t>
            </a:r>
          </a:p>
          <a:p>
            <a:pPr marL="0" indent="0" algn="just">
              <a:buNone/>
            </a:pPr>
            <a:endParaRPr lang="en-US" altLang="en-US" dirty="0"/>
          </a:p>
          <a:p>
            <a:pPr marL="0" indent="0" algn="just">
              <a:buNone/>
            </a:pPr>
            <a:r>
              <a:rPr lang="en-US" altLang="en-US" dirty="0"/>
              <a:t>At the same time, it must be conceded that Asian values, have often been used to douse the flame of freedom.  </a:t>
            </a:r>
          </a:p>
        </p:txBody>
      </p:sp>
      <p:sp>
        <p:nvSpPr>
          <p:cNvPr id="4" name="Slide Number Placeholder 3"/>
          <p:cNvSpPr>
            <a:spLocks noGrp="1"/>
          </p:cNvSpPr>
          <p:nvPr>
            <p:ph type="sldNum" sz="quarter" idx="12"/>
          </p:nvPr>
        </p:nvSpPr>
        <p:spPr/>
        <p:txBody>
          <a:bodyPr/>
          <a:lstStyle/>
          <a:p>
            <a:fld id="{26C0C1B4-5543-4FF4-A74B-F2C9A6E240F3}" type="slidenum">
              <a:rPr lang="en-MY" smtClean="0"/>
              <a:t>27</a:t>
            </a:fld>
            <a:endParaRPr lang="en-MY"/>
          </a:p>
        </p:txBody>
      </p:sp>
    </p:spTree>
    <p:extLst>
      <p:ext uri="{BB962C8B-B14F-4D97-AF65-F5344CB8AC3E}">
        <p14:creationId xmlns:p14="http://schemas.microsoft.com/office/powerpoint/2010/main" val="1211735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CADCF-F7CF-4021-A438-DBBE9EB1CFE8}"/>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B3FA7F26-B443-43D5-805D-106978166C94}"/>
              </a:ext>
            </a:extLst>
          </p:cNvPr>
          <p:cNvSpPr>
            <a:spLocks noGrp="1"/>
          </p:cNvSpPr>
          <p:nvPr>
            <p:ph idx="1"/>
          </p:nvPr>
        </p:nvSpPr>
        <p:spPr/>
        <p:txBody>
          <a:bodyPr/>
          <a:lstStyle/>
          <a:p>
            <a:pPr marL="0" indent="0" algn="just">
              <a:buNone/>
            </a:pPr>
            <a:r>
              <a:rPr lang="en-US" altLang="en-US" dirty="0"/>
              <a:t>Equally, American and European assertions are used to promote a narrow </a:t>
            </a:r>
            <a:r>
              <a:rPr lang="en-US" altLang="en-US" dirty="0" err="1"/>
              <a:t>Westcentric</a:t>
            </a:r>
            <a:r>
              <a:rPr lang="en-US" altLang="en-US" dirty="0"/>
              <a:t> view of human </a:t>
            </a:r>
            <a:r>
              <a:rPr lang="en-US" altLang="en-US" dirty="0" err="1"/>
              <a:t>civilisation</a:t>
            </a:r>
            <a:r>
              <a:rPr lang="en-US" altLang="en-US" dirty="0"/>
              <a:t> and to secure unfair advantages for Europe and America in the post cold war era. </a:t>
            </a:r>
          </a:p>
          <a:p>
            <a:pPr marL="0" indent="0" algn="just">
              <a:buNone/>
            </a:pPr>
            <a:endParaRPr lang="en-US" altLang="en-US" dirty="0"/>
          </a:p>
          <a:p>
            <a:pPr marL="0" indent="0" algn="just">
              <a:buNone/>
            </a:pPr>
            <a:r>
              <a:rPr lang="en-US" altLang="en-US" dirty="0"/>
              <a:t>A middle path between these two extremes can be blazed.  A human rights law with a settled core and a variable penumbra is a distinct possibility.</a:t>
            </a:r>
          </a:p>
          <a:p>
            <a:pPr marL="0" indent="0">
              <a:buNone/>
            </a:pPr>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28</a:t>
            </a:fld>
            <a:endParaRPr lang="en-MY"/>
          </a:p>
        </p:txBody>
      </p:sp>
    </p:spTree>
    <p:extLst>
      <p:ext uri="{BB962C8B-B14F-4D97-AF65-F5344CB8AC3E}">
        <p14:creationId xmlns:p14="http://schemas.microsoft.com/office/powerpoint/2010/main" val="7443783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D1523-B370-4E1D-8B0F-CAD6C7C2DE8A}"/>
              </a:ext>
            </a:extLst>
          </p:cNvPr>
          <p:cNvSpPr>
            <a:spLocks noGrp="1"/>
          </p:cNvSpPr>
          <p:nvPr>
            <p:ph type="title"/>
          </p:nvPr>
        </p:nvSpPr>
        <p:spPr/>
        <p:txBody>
          <a:bodyPr>
            <a:normAutofit/>
          </a:bodyPr>
          <a:lstStyle/>
          <a:p>
            <a:r>
              <a:rPr lang="en-US" altLang="en-US" sz="4400" dirty="0">
                <a:solidFill>
                  <a:schemeClr val="tx1"/>
                </a:solidFill>
              </a:rPr>
              <a:t>3. The Instrumentality of Democracy</a:t>
            </a:r>
            <a:endParaRPr lang="en-MY" dirty="0"/>
          </a:p>
        </p:txBody>
      </p:sp>
      <p:sp>
        <p:nvSpPr>
          <p:cNvPr id="3" name="Content Placeholder 2">
            <a:extLst>
              <a:ext uri="{FF2B5EF4-FFF2-40B4-BE49-F238E27FC236}">
                <a16:creationId xmlns:a16="http://schemas.microsoft.com/office/drawing/2014/main" id="{653094FE-2140-4188-AEF6-640829711D18}"/>
              </a:ext>
            </a:extLst>
          </p:cNvPr>
          <p:cNvSpPr>
            <a:spLocks noGrp="1"/>
          </p:cNvSpPr>
          <p:nvPr>
            <p:ph idx="1"/>
          </p:nvPr>
        </p:nvSpPr>
        <p:spPr/>
        <p:txBody>
          <a:bodyPr/>
          <a:lstStyle/>
          <a:p>
            <a:pPr marL="50800" indent="-50800" algn="just">
              <a:buNone/>
            </a:pPr>
            <a:r>
              <a:rPr lang="en-US" altLang="en-US" dirty="0"/>
              <a:t>To most American and European observers, electoral democracy is the surest catalyst for the evolution of a regime of human rights.</a:t>
            </a:r>
          </a:p>
          <a:p>
            <a:pPr marL="50800" indent="-50800" algn="just">
              <a:buNone/>
            </a:pPr>
            <a:endParaRPr lang="en-US" altLang="en-US" dirty="0"/>
          </a:p>
        </p:txBody>
      </p:sp>
      <p:sp>
        <p:nvSpPr>
          <p:cNvPr id="4" name="Slide Number Placeholder 3"/>
          <p:cNvSpPr>
            <a:spLocks noGrp="1"/>
          </p:cNvSpPr>
          <p:nvPr>
            <p:ph type="sldNum" sz="quarter" idx="12"/>
          </p:nvPr>
        </p:nvSpPr>
        <p:spPr/>
        <p:txBody>
          <a:bodyPr/>
          <a:lstStyle/>
          <a:p>
            <a:fld id="{26C0C1B4-5543-4FF4-A74B-F2C9A6E240F3}" type="slidenum">
              <a:rPr lang="en-MY" smtClean="0"/>
              <a:t>29</a:t>
            </a:fld>
            <a:endParaRPr lang="en-MY"/>
          </a:p>
        </p:txBody>
      </p:sp>
    </p:spTree>
    <p:extLst>
      <p:ext uri="{BB962C8B-B14F-4D97-AF65-F5344CB8AC3E}">
        <p14:creationId xmlns:p14="http://schemas.microsoft.com/office/powerpoint/2010/main" val="446855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12A34-9E18-4CEB-8C83-712876D041AB}"/>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9CAD13DC-3BF2-4D0A-8EFA-B14C6DC01D06}"/>
              </a:ext>
            </a:extLst>
          </p:cNvPr>
          <p:cNvSpPr>
            <a:spLocks noGrp="1"/>
          </p:cNvSpPr>
          <p:nvPr>
            <p:ph idx="1"/>
          </p:nvPr>
        </p:nvSpPr>
        <p:spPr/>
        <p:txBody>
          <a:bodyPr/>
          <a:lstStyle/>
          <a:p>
            <a:pPr marL="0" indent="0">
              <a:buNone/>
            </a:pPr>
            <a:r>
              <a:rPr lang="en-US" sz="2800" dirty="0"/>
              <a:t>The challenge of the topic is multiplied by the multi-dimensional concept of ‘human right’ and its expanding borders. </a:t>
            </a:r>
          </a:p>
          <a:p>
            <a:pPr marL="0" indent="0">
              <a:buNone/>
            </a:pPr>
            <a:r>
              <a:rPr lang="en-US" sz="2800" dirty="0"/>
              <a:t>1. In the (Western) history of human rights, political and civil rights were the first concern.</a:t>
            </a:r>
          </a:p>
          <a:p>
            <a:pPr marL="0" indent="0">
              <a:buNone/>
            </a:pPr>
            <a:r>
              <a:rPr lang="en-US" sz="2800" dirty="0"/>
              <a:t>2. Socio-economic protections followed soon thereafter.</a:t>
            </a:r>
          </a:p>
          <a:p>
            <a:pPr marL="0" indent="0">
              <a:buNone/>
            </a:pPr>
            <a:r>
              <a:rPr lang="en-US" sz="2800" dirty="0"/>
              <a:t>3. Right to sustainable development is a more recent concern.    </a:t>
            </a:r>
          </a:p>
          <a:p>
            <a:pPr marL="0" indent="0">
              <a:buNone/>
            </a:pPr>
            <a:r>
              <a:rPr lang="en-US" sz="2800" dirty="0"/>
              <a:t>4. There is also the idea of the “rights of future generations”.</a:t>
            </a:r>
          </a:p>
          <a:p>
            <a:pPr marL="0" indent="0">
              <a:buNone/>
            </a:pPr>
            <a:r>
              <a:rPr lang="en-US" sz="2800" dirty="0"/>
              <a:t>5. Peace and security provide the environment for the flourishing of human rights.</a:t>
            </a:r>
          </a:p>
          <a:p>
            <a:endParaRPr lang="en-GB" dirty="0"/>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3</a:t>
            </a:fld>
            <a:endParaRPr lang="en-MY"/>
          </a:p>
        </p:txBody>
      </p:sp>
    </p:spTree>
    <p:extLst>
      <p:ext uri="{BB962C8B-B14F-4D97-AF65-F5344CB8AC3E}">
        <p14:creationId xmlns:p14="http://schemas.microsoft.com/office/powerpoint/2010/main" val="7395861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F7E44-D963-4B94-8ABC-843792152209}"/>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BA4E2EBA-E0F0-47C4-89C3-E984B8505660}"/>
              </a:ext>
            </a:extLst>
          </p:cNvPr>
          <p:cNvSpPr>
            <a:spLocks noGrp="1"/>
          </p:cNvSpPr>
          <p:nvPr>
            <p:ph idx="1"/>
          </p:nvPr>
        </p:nvSpPr>
        <p:spPr/>
        <p:txBody>
          <a:bodyPr/>
          <a:lstStyle/>
          <a:p>
            <a:pPr marL="461963" indent="-461963">
              <a:buNone/>
            </a:pPr>
            <a:r>
              <a:rPr lang="en-US" altLang="en-US" dirty="0"/>
              <a:t>While this is largely true -</a:t>
            </a:r>
          </a:p>
          <a:p>
            <a:pPr marL="461963" indent="-461963"/>
            <a:r>
              <a:rPr lang="en-US" altLang="en-US" dirty="0"/>
              <a:t>Majoritarian democracy is not always conducive to the protection of minority rights. </a:t>
            </a:r>
          </a:p>
          <a:p>
            <a:pPr marL="461963" indent="-461963" algn="just"/>
            <a:r>
              <a:rPr lang="en-US" altLang="en-US" dirty="0"/>
              <a:t>“Free and fair” elections can return racists and fascists to power. Recent examples from Trump’s America and Modi’s India  abound. </a:t>
            </a:r>
          </a:p>
          <a:p>
            <a:pPr marL="461963" indent="-461963" algn="just">
              <a:buNone/>
            </a:pPr>
            <a:endParaRPr lang="en-US" altLang="en-US" b="1" dirty="0"/>
          </a:p>
        </p:txBody>
      </p:sp>
      <p:sp>
        <p:nvSpPr>
          <p:cNvPr id="4" name="Slide Number Placeholder 3"/>
          <p:cNvSpPr>
            <a:spLocks noGrp="1"/>
          </p:cNvSpPr>
          <p:nvPr>
            <p:ph type="sldNum" sz="quarter" idx="12"/>
          </p:nvPr>
        </p:nvSpPr>
        <p:spPr/>
        <p:txBody>
          <a:bodyPr/>
          <a:lstStyle/>
          <a:p>
            <a:fld id="{26C0C1B4-5543-4FF4-A74B-F2C9A6E240F3}" type="slidenum">
              <a:rPr lang="en-MY" smtClean="0"/>
              <a:t>30</a:t>
            </a:fld>
            <a:endParaRPr lang="en-MY"/>
          </a:p>
        </p:txBody>
      </p:sp>
    </p:spTree>
    <p:extLst>
      <p:ext uri="{BB962C8B-B14F-4D97-AF65-F5344CB8AC3E}">
        <p14:creationId xmlns:p14="http://schemas.microsoft.com/office/powerpoint/2010/main" val="14149461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7F300-F0C5-4A74-A120-CE5B5A56832F}"/>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18F8AD29-C2A6-4A0D-96F7-A89459E206B5}"/>
              </a:ext>
            </a:extLst>
          </p:cNvPr>
          <p:cNvSpPr>
            <a:spLocks noGrp="1"/>
          </p:cNvSpPr>
          <p:nvPr>
            <p:ph idx="1"/>
          </p:nvPr>
        </p:nvSpPr>
        <p:spPr/>
        <p:txBody>
          <a:bodyPr/>
          <a:lstStyle/>
          <a:p>
            <a:pPr marL="461963" indent="-461963"/>
            <a:r>
              <a:rPr lang="en-US" altLang="en-US" dirty="0"/>
              <a:t>The imperatives of an electoral contest may actually increase ethnic and religious tensions.</a:t>
            </a:r>
          </a:p>
          <a:p>
            <a:pPr marL="461963" indent="-461963" algn="just"/>
            <a:r>
              <a:rPr lang="en-US" altLang="en-US" dirty="0"/>
              <a:t>Democracy is good for incremental movements.  But its ability to bring about  unpopular, fundamental, structural, systemic changes is open to doubt.  </a:t>
            </a:r>
          </a:p>
          <a:p>
            <a:pPr marL="0" indent="0" algn="just">
              <a:buNone/>
            </a:pPr>
            <a:endParaRPr lang="en-US" altLang="en-US" b="1" dirty="0"/>
          </a:p>
        </p:txBody>
      </p:sp>
      <p:sp>
        <p:nvSpPr>
          <p:cNvPr id="4" name="Slide Number Placeholder 3"/>
          <p:cNvSpPr>
            <a:spLocks noGrp="1"/>
          </p:cNvSpPr>
          <p:nvPr>
            <p:ph type="sldNum" sz="quarter" idx="12"/>
          </p:nvPr>
        </p:nvSpPr>
        <p:spPr/>
        <p:txBody>
          <a:bodyPr/>
          <a:lstStyle/>
          <a:p>
            <a:fld id="{26C0C1B4-5543-4FF4-A74B-F2C9A6E240F3}" type="slidenum">
              <a:rPr lang="en-MY" smtClean="0"/>
              <a:t>31</a:t>
            </a:fld>
            <a:endParaRPr lang="en-MY"/>
          </a:p>
        </p:txBody>
      </p:sp>
    </p:spTree>
    <p:extLst>
      <p:ext uri="{BB962C8B-B14F-4D97-AF65-F5344CB8AC3E}">
        <p14:creationId xmlns:p14="http://schemas.microsoft.com/office/powerpoint/2010/main" val="12157050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F7505-9EC9-4087-9430-E388C63A26A3}"/>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BF4EEF9E-DF5A-4261-90D1-1A3834C47E34}"/>
              </a:ext>
            </a:extLst>
          </p:cNvPr>
          <p:cNvSpPr>
            <a:spLocks noGrp="1"/>
          </p:cNvSpPr>
          <p:nvPr>
            <p:ph idx="1"/>
          </p:nvPr>
        </p:nvSpPr>
        <p:spPr/>
        <p:txBody>
          <a:bodyPr/>
          <a:lstStyle/>
          <a:p>
            <a:pPr marL="461963" indent="-461963"/>
            <a:r>
              <a:rPr lang="en-US" altLang="en-US" dirty="0"/>
              <a:t>Electoral democracy institutionalizes political corruption.  </a:t>
            </a:r>
          </a:p>
          <a:p>
            <a:pPr marL="461963" indent="-461963"/>
            <a:r>
              <a:rPr lang="en-US" altLang="en-US" dirty="0"/>
              <a:t>It grants disproportionate power to pressure groups and unfair advantages to parties and candidates with funds to mount expensive campaigns.</a:t>
            </a:r>
          </a:p>
          <a:p>
            <a:pPr marL="461963" indent="-461963"/>
            <a:r>
              <a:rPr lang="en-US" altLang="en-US" dirty="0"/>
              <a:t>Around the world electoral democracy has proved no better than authoritarian systems in controlling oligarchies, monopolies, and elements of the “deep state”.   </a:t>
            </a:r>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32</a:t>
            </a:fld>
            <a:endParaRPr lang="en-MY"/>
          </a:p>
        </p:txBody>
      </p:sp>
    </p:spTree>
    <p:extLst>
      <p:ext uri="{BB962C8B-B14F-4D97-AF65-F5344CB8AC3E}">
        <p14:creationId xmlns:p14="http://schemas.microsoft.com/office/powerpoint/2010/main" val="21295272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F1154-3EFC-4FD8-997D-4FFBD4B71242}"/>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6C117BAD-5121-4733-887B-10484C5B4B4A}"/>
              </a:ext>
            </a:extLst>
          </p:cNvPr>
          <p:cNvSpPr>
            <a:spLocks noGrp="1"/>
          </p:cNvSpPr>
          <p:nvPr>
            <p:ph idx="1"/>
          </p:nvPr>
        </p:nvSpPr>
        <p:spPr/>
        <p:txBody>
          <a:bodyPr/>
          <a:lstStyle/>
          <a:p>
            <a:pPr marL="0" indent="0" algn="just">
              <a:buNone/>
            </a:pPr>
            <a:r>
              <a:rPr lang="en-US" altLang="en-US" dirty="0"/>
              <a:t>The connection between democracy and socio-economic development is by no means a necessary one. The economic rise of China and the endemic poverty in India are illustrative. </a:t>
            </a:r>
          </a:p>
          <a:p>
            <a:pPr marL="0" indent="0" algn="just">
              <a:buNone/>
            </a:pPr>
            <a:r>
              <a:rPr lang="en-US" altLang="en-US" dirty="0"/>
              <a:t>Nevertheless, a trade-off between democracy and development is not justified. The </a:t>
            </a:r>
            <a:r>
              <a:rPr lang="en-US" altLang="en-US" dirty="0" err="1"/>
              <a:t>prioritisation</a:t>
            </a:r>
            <a:r>
              <a:rPr lang="en-US" altLang="en-US" dirty="0"/>
              <a:t> or sequencing argument must be rejected. The human rights world needs both democracy and development.</a:t>
            </a:r>
          </a:p>
        </p:txBody>
      </p:sp>
      <p:sp>
        <p:nvSpPr>
          <p:cNvPr id="4" name="Slide Number Placeholder 3"/>
          <p:cNvSpPr>
            <a:spLocks noGrp="1"/>
          </p:cNvSpPr>
          <p:nvPr>
            <p:ph type="sldNum" sz="quarter" idx="12"/>
          </p:nvPr>
        </p:nvSpPr>
        <p:spPr/>
        <p:txBody>
          <a:bodyPr/>
          <a:lstStyle/>
          <a:p>
            <a:fld id="{26C0C1B4-5543-4FF4-A74B-F2C9A6E240F3}" type="slidenum">
              <a:rPr lang="en-MY" smtClean="0"/>
              <a:t>33</a:t>
            </a:fld>
            <a:endParaRPr lang="en-MY"/>
          </a:p>
        </p:txBody>
      </p:sp>
    </p:spTree>
    <p:extLst>
      <p:ext uri="{BB962C8B-B14F-4D97-AF65-F5344CB8AC3E}">
        <p14:creationId xmlns:p14="http://schemas.microsoft.com/office/powerpoint/2010/main" val="39005179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BE1BD-6E73-4F31-AEB2-270DE7FDC31A}"/>
              </a:ext>
            </a:extLst>
          </p:cNvPr>
          <p:cNvSpPr>
            <a:spLocks noGrp="1"/>
          </p:cNvSpPr>
          <p:nvPr>
            <p:ph type="title"/>
          </p:nvPr>
        </p:nvSpPr>
        <p:spPr/>
        <p:txBody>
          <a:bodyPr>
            <a:normAutofit/>
          </a:bodyPr>
          <a:lstStyle/>
          <a:p>
            <a:r>
              <a:rPr lang="en-GB" altLang="en-US" sz="4400" dirty="0"/>
              <a:t>4.	THE INSTRUMENTALITY OF A FREE     	MARKET ECONOMY</a:t>
            </a:r>
            <a:endParaRPr lang="en-MY" dirty="0"/>
          </a:p>
        </p:txBody>
      </p:sp>
      <p:sp>
        <p:nvSpPr>
          <p:cNvPr id="3" name="Content Placeholder 2">
            <a:extLst>
              <a:ext uri="{FF2B5EF4-FFF2-40B4-BE49-F238E27FC236}">
                <a16:creationId xmlns:a16="http://schemas.microsoft.com/office/drawing/2014/main" id="{851C876C-B82B-4B66-B0EC-ABD78E74B4BD}"/>
              </a:ext>
            </a:extLst>
          </p:cNvPr>
          <p:cNvSpPr>
            <a:spLocks noGrp="1"/>
          </p:cNvSpPr>
          <p:nvPr>
            <p:ph idx="1"/>
          </p:nvPr>
        </p:nvSpPr>
        <p:spPr/>
        <p:txBody>
          <a:bodyPr/>
          <a:lstStyle/>
          <a:p>
            <a:r>
              <a:rPr lang="en-US" altLang="en-US" dirty="0"/>
              <a:t>A free-market economy is often seen as a pre-requisite to the promotion of a range of creative activities and entrepreneurship which are conducive to the gradual strengthening of human rights. Western thinking is deeply influenced by market capitalism, individualism and  commercial rights.</a:t>
            </a:r>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34</a:t>
            </a:fld>
            <a:endParaRPr lang="en-MY"/>
          </a:p>
        </p:txBody>
      </p:sp>
    </p:spTree>
    <p:extLst>
      <p:ext uri="{BB962C8B-B14F-4D97-AF65-F5344CB8AC3E}">
        <p14:creationId xmlns:p14="http://schemas.microsoft.com/office/powerpoint/2010/main" val="4978217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0F616-E08D-4815-BF14-EFD9915499A3}"/>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78FA3769-BD77-485F-85E0-95AC5ED8188A}"/>
              </a:ext>
            </a:extLst>
          </p:cNvPr>
          <p:cNvSpPr>
            <a:spLocks noGrp="1"/>
          </p:cNvSpPr>
          <p:nvPr>
            <p:ph idx="1"/>
          </p:nvPr>
        </p:nvSpPr>
        <p:spPr/>
        <p:txBody>
          <a:bodyPr/>
          <a:lstStyle/>
          <a:p>
            <a:pPr marL="0" indent="0" algn="just">
              <a:buNone/>
            </a:pPr>
            <a:r>
              <a:rPr lang="en-US" altLang="en-US" dirty="0"/>
              <a:t>However, there is insufficient recognition of the need to reduce extreme social inequalities and to redistribute wealth and property. The staggering concentration of wealth in the hands of a few; the existence of cartel capitalism; the exploitation of workers especially of those who make their products overseas; and the plundering of natural resources is very evident.  </a:t>
            </a:r>
          </a:p>
          <a:p>
            <a:pPr marL="0" indent="0" algn="just">
              <a:buNone/>
            </a:pPr>
            <a:r>
              <a:rPr lang="en-US" altLang="en-US" dirty="0"/>
              <a:t>Capitalistic theory does not </a:t>
            </a:r>
            <a:r>
              <a:rPr lang="en-US" altLang="en-US" dirty="0" err="1"/>
              <a:t>emphasise</a:t>
            </a:r>
            <a:r>
              <a:rPr lang="en-US" altLang="en-US" dirty="0"/>
              <a:t> the need for structural changes and social restructuring.  It rejects limits on the right to property and limits on the right to trade freely in the capitalist </a:t>
            </a:r>
            <a:r>
              <a:rPr lang="en-US" altLang="en-US" b="1" dirty="0"/>
              <a:t>market</a:t>
            </a:r>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35</a:t>
            </a:fld>
            <a:endParaRPr lang="en-MY"/>
          </a:p>
        </p:txBody>
      </p:sp>
    </p:spTree>
    <p:extLst>
      <p:ext uri="{BB962C8B-B14F-4D97-AF65-F5344CB8AC3E}">
        <p14:creationId xmlns:p14="http://schemas.microsoft.com/office/powerpoint/2010/main" val="3096814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322A0-5B0F-4FA4-B81B-91B9D935E6AD}"/>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D22B0692-BDEA-46AF-839B-2F7FEE28E9A1}"/>
              </a:ext>
            </a:extLst>
          </p:cNvPr>
          <p:cNvSpPr>
            <a:spLocks noGrp="1"/>
          </p:cNvSpPr>
          <p:nvPr>
            <p:ph idx="1"/>
          </p:nvPr>
        </p:nvSpPr>
        <p:spPr/>
        <p:txBody>
          <a:bodyPr/>
          <a:lstStyle/>
          <a:p>
            <a:pPr marL="0" indent="0" algn="just">
              <a:buNone/>
            </a:pPr>
            <a:r>
              <a:rPr lang="en-US" altLang="en-US" dirty="0"/>
              <a:t>The ruthless manner in which currency speculators  impoverished the economies of much of Southeast Asia in the late 90s indicates that the connection between human rights and a free market is by no means an entirely beneficial one.</a:t>
            </a:r>
          </a:p>
          <a:p>
            <a:pPr marL="0" indent="0" algn="just">
              <a:buNone/>
            </a:pPr>
            <a:endParaRPr lang="en-US" altLang="en-US" b="1" dirty="0"/>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36</a:t>
            </a:fld>
            <a:endParaRPr lang="en-MY"/>
          </a:p>
        </p:txBody>
      </p:sp>
    </p:spTree>
    <p:extLst>
      <p:ext uri="{BB962C8B-B14F-4D97-AF65-F5344CB8AC3E}">
        <p14:creationId xmlns:p14="http://schemas.microsoft.com/office/powerpoint/2010/main" val="4624284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31728-BF7D-4E0D-8FF0-CF91AF8CC624}"/>
              </a:ext>
            </a:extLst>
          </p:cNvPr>
          <p:cNvSpPr>
            <a:spLocks noGrp="1"/>
          </p:cNvSpPr>
          <p:nvPr>
            <p:ph type="title"/>
          </p:nvPr>
        </p:nvSpPr>
        <p:spPr/>
        <p:txBody>
          <a:bodyPr/>
          <a:lstStyle/>
          <a:p>
            <a:r>
              <a:rPr lang="en-US" altLang="en-US" b="1" dirty="0"/>
              <a:t>5. THE FOUNTAINS  	OF 	FREEDOM</a:t>
            </a:r>
            <a:endParaRPr lang="en-MY" dirty="0"/>
          </a:p>
        </p:txBody>
      </p:sp>
      <p:sp>
        <p:nvSpPr>
          <p:cNvPr id="3" name="Content Placeholder 2">
            <a:extLst>
              <a:ext uri="{FF2B5EF4-FFF2-40B4-BE49-F238E27FC236}">
                <a16:creationId xmlns:a16="http://schemas.microsoft.com/office/drawing/2014/main" id="{3E8D7FC8-E7B3-42D8-B805-ABA657E317ED}"/>
              </a:ext>
            </a:extLst>
          </p:cNvPr>
          <p:cNvSpPr>
            <a:spLocks noGrp="1"/>
          </p:cNvSpPr>
          <p:nvPr>
            <p:ph idx="1"/>
          </p:nvPr>
        </p:nvSpPr>
        <p:spPr/>
        <p:txBody>
          <a:bodyPr/>
          <a:lstStyle/>
          <a:p>
            <a:r>
              <a:rPr lang="en-US" altLang="en-US" b="1" dirty="0"/>
              <a:t>I</a:t>
            </a:r>
            <a:r>
              <a:rPr lang="en-US" altLang="en-US" dirty="0"/>
              <a:t>n our times human rights have thrived best in the West.  But historically speaking human rights were not born in the crucible of Western </a:t>
            </a:r>
            <a:r>
              <a:rPr lang="en-US" altLang="en-US" dirty="0" err="1"/>
              <a:t>civilisation</a:t>
            </a:r>
            <a:r>
              <a:rPr lang="en-US" altLang="en-US" dirty="0"/>
              <a:t>.  Concern with the dignity of human beings was common to the religious traditions of the East</a:t>
            </a:r>
            <a:r>
              <a:rPr lang="en-US" altLang="en-US" b="1" dirty="0"/>
              <a:t>.  </a:t>
            </a:r>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37</a:t>
            </a:fld>
            <a:endParaRPr lang="en-MY"/>
          </a:p>
        </p:txBody>
      </p:sp>
    </p:spTree>
    <p:extLst>
      <p:ext uri="{BB962C8B-B14F-4D97-AF65-F5344CB8AC3E}">
        <p14:creationId xmlns:p14="http://schemas.microsoft.com/office/powerpoint/2010/main" val="16564761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05D9B-493C-4782-A4C8-DFCFDC711504}"/>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BBD35FC9-C32A-4FC9-8AFA-4E72BC83BD24}"/>
              </a:ext>
            </a:extLst>
          </p:cNvPr>
          <p:cNvSpPr>
            <a:spLocks noGrp="1"/>
          </p:cNvSpPr>
          <p:nvPr>
            <p:ph idx="1"/>
          </p:nvPr>
        </p:nvSpPr>
        <p:spPr/>
        <p:txBody>
          <a:bodyPr/>
          <a:lstStyle/>
          <a:p>
            <a:pPr marL="0" indent="0" algn="just">
              <a:buNone/>
            </a:pPr>
            <a:r>
              <a:rPr lang="en-US" altLang="en-US" dirty="0"/>
              <a:t>America and Europe, after centuries of human rights violations, adopted this ethic only in the last half of the 20</a:t>
            </a:r>
            <a:r>
              <a:rPr lang="en-US" altLang="en-US" baseline="30000" dirty="0"/>
              <a:t>th</a:t>
            </a:r>
            <a:r>
              <a:rPr lang="en-US" altLang="en-US" dirty="0"/>
              <a:t> century.</a:t>
            </a:r>
          </a:p>
          <a:p>
            <a:pPr marL="0" indent="0" algn="just">
              <a:buNone/>
            </a:pPr>
            <a:r>
              <a:rPr lang="en-US" altLang="en-US" dirty="0"/>
              <a:t>The widely held belief that the human rights movement is a product of Anglo-Saxon, Protestant culture is historically unsupportable and is based on a biased, ethnocentric world-view.</a:t>
            </a:r>
          </a:p>
          <a:p>
            <a:pPr marL="0" indent="0">
              <a:buNone/>
            </a:pPr>
            <a:endParaRPr lang="en-US" altLang="en-US" dirty="0"/>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38</a:t>
            </a:fld>
            <a:endParaRPr lang="en-MY"/>
          </a:p>
        </p:txBody>
      </p:sp>
    </p:spTree>
    <p:extLst>
      <p:ext uri="{BB962C8B-B14F-4D97-AF65-F5344CB8AC3E}">
        <p14:creationId xmlns:p14="http://schemas.microsoft.com/office/powerpoint/2010/main" val="31451771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2564A-5595-4C24-A116-31C7D31C2E6F}"/>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98F0FDE8-73C5-43A1-9D66-AAC0C54492C0}"/>
              </a:ext>
            </a:extLst>
          </p:cNvPr>
          <p:cNvSpPr>
            <a:spLocks noGrp="1"/>
          </p:cNvSpPr>
          <p:nvPr>
            <p:ph idx="1"/>
          </p:nvPr>
        </p:nvSpPr>
        <p:spPr/>
        <p:txBody>
          <a:bodyPr/>
          <a:lstStyle/>
          <a:p>
            <a:pPr marL="0" indent="0">
              <a:buNone/>
            </a:pPr>
            <a:r>
              <a:rPr lang="en-US" altLang="en-US" dirty="0"/>
              <a:t>In fact, all the ancient religions of the world promoted an ethic of humanity. </a:t>
            </a:r>
          </a:p>
          <a:p>
            <a:pPr marL="0" indent="0">
              <a:buNone/>
            </a:pPr>
            <a:endParaRPr lang="en-US" altLang="en-US" dirty="0"/>
          </a:p>
          <a:p>
            <a:r>
              <a:rPr lang="en-US" altLang="en-US" dirty="0"/>
              <a:t>Islam</a:t>
            </a:r>
          </a:p>
          <a:p>
            <a:r>
              <a:rPr lang="en-US" altLang="en-US" dirty="0"/>
              <a:t>Christianity</a:t>
            </a:r>
          </a:p>
          <a:p>
            <a:r>
              <a:rPr lang="en-US" altLang="en-US" dirty="0"/>
              <a:t>Judaism</a:t>
            </a:r>
          </a:p>
          <a:p>
            <a:r>
              <a:rPr lang="en-US" altLang="en-US" dirty="0"/>
              <a:t>Hinduism</a:t>
            </a:r>
          </a:p>
          <a:p>
            <a:r>
              <a:rPr lang="en-US" altLang="en-US" dirty="0"/>
              <a:t>Sikhism</a:t>
            </a:r>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39</a:t>
            </a:fld>
            <a:endParaRPr lang="en-MY"/>
          </a:p>
        </p:txBody>
      </p:sp>
    </p:spTree>
    <p:extLst>
      <p:ext uri="{BB962C8B-B14F-4D97-AF65-F5344CB8AC3E}">
        <p14:creationId xmlns:p14="http://schemas.microsoft.com/office/powerpoint/2010/main" val="27643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D9C15-16DF-4C9E-A063-33A1D37AB67A}"/>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00F530B9-39B5-4A70-9E19-930B25CE656F}"/>
              </a:ext>
            </a:extLst>
          </p:cNvPr>
          <p:cNvSpPr>
            <a:spLocks noGrp="1"/>
          </p:cNvSpPr>
          <p:nvPr>
            <p:ph idx="1"/>
          </p:nvPr>
        </p:nvSpPr>
        <p:spPr/>
        <p:txBody>
          <a:bodyPr/>
          <a:lstStyle/>
          <a:p>
            <a:pPr marL="0" indent="0">
              <a:buNone/>
            </a:pPr>
            <a:r>
              <a:rPr lang="en-US" dirty="0"/>
              <a:t>Some societies do badly in one category but better in others. </a:t>
            </a:r>
          </a:p>
          <a:p>
            <a:pPr marL="0" indent="0">
              <a:buNone/>
            </a:pPr>
            <a:r>
              <a:rPr lang="en-US" dirty="0"/>
              <a:t>For example, many Asian and African nations score poorly on political and civil liberties due to preventive detention, lack of press freedom, religious persecution, torture and extra-judicial executions. However, their record of alleviating poverty and disease is often commendable.    </a:t>
            </a:r>
            <a:endParaRPr lang="en-GB" dirty="0"/>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4</a:t>
            </a:fld>
            <a:endParaRPr lang="en-MY"/>
          </a:p>
        </p:txBody>
      </p:sp>
    </p:spTree>
    <p:extLst>
      <p:ext uri="{BB962C8B-B14F-4D97-AF65-F5344CB8AC3E}">
        <p14:creationId xmlns:p14="http://schemas.microsoft.com/office/powerpoint/2010/main" val="309915808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4629C-5F4B-493A-A020-25F080973159}"/>
              </a:ext>
            </a:extLst>
          </p:cNvPr>
          <p:cNvSpPr>
            <a:spLocks noGrp="1"/>
          </p:cNvSpPr>
          <p:nvPr>
            <p:ph type="title"/>
          </p:nvPr>
        </p:nvSpPr>
        <p:spPr/>
        <p:txBody>
          <a:bodyPr>
            <a:normAutofit/>
          </a:bodyPr>
          <a:lstStyle/>
          <a:p>
            <a:r>
              <a:rPr lang="en-US" altLang="en-US" dirty="0"/>
              <a:t>6.	</a:t>
            </a:r>
            <a:r>
              <a:rPr lang="en-US" altLang="en-US" sz="4400" dirty="0"/>
              <a:t>HUMAN RIGHTS &amp; RELIGIOUS		RESTRAINTS</a:t>
            </a:r>
            <a:endParaRPr lang="en-MY" dirty="0"/>
          </a:p>
        </p:txBody>
      </p:sp>
      <p:sp>
        <p:nvSpPr>
          <p:cNvPr id="3" name="Content Placeholder 2">
            <a:extLst>
              <a:ext uri="{FF2B5EF4-FFF2-40B4-BE49-F238E27FC236}">
                <a16:creationId xmlns:a16="http://schemas.microsoft.com/office/drawing/2014/main" id="{667F39CD-F013-46BF-BA19-4A3F48A51FFE}"/>
              </a:ext>
            </a:extLst>
          </p:cNvPr>
          <p:cNvSpPr>
            <a:spLocks noGrp="1"/>
          </p:cNvSpPr>
          <p:nvPr>
            <p:ph idx="1"/>
          </p:nvPr>
        </p:nvSpPr>
        <p:spPr/>
        <p:txBody>
          <a:bodyPr/>
          <a:lstStyle/>
          <a:p>
            <a:pPr marL="50800" indent="-50800" algn="just">
              <a:buNone/>
            </a:pPr>
            <a:r>
              <a:rPr lang="en-US" altLang="en-US" dirty="0"/>
              <a:t>Most Western legal systems hold it as a cardinal principle of political faith that law and morality, the state and religion must be clearly demarcated. This brand of ‘militant secularism’ denies any significant place for religious considerations in the human rights discourse. </a:t>
            </a:r>
          </a:p>
          <a:p>
            <a:pPr marL="50800" indent="-50800" algn="just">
              <a:buNone/>
            </a:pPr>
            <a:r>
              <a:rPr lang="en-US" altLang="en-US" dirty="0"/>
              <a:t>In contrast, 33 nations of the East (as compared to 9 of the West) adopt a State religion. Blasphemy is an offence in 30 Eastern societies (compared to 10 Western societies). </a:t>
            </a:r>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40</a:t>
            </a:fld>
            <a:endParaRPr lang="en-MY"/>
          </a:p>
        </p:txBody>
      </p:sp>
    </p:spTree>
    <p:extLst>
      <p:ext uri="{BB962C8B-B14F-4D97-AF65-F5344CB8AC3E}">
        <p14:creationId xmlns:p14="http://schemas.microsoft.com/office/powerpoint/2010/main" val="15202062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543F8-6607-4188-8C44-3E32815E0D99}"/>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060DF100-B752-4561-B25E-33883154D461}"/>
              </a:ext>
            </a:extLst>
          </p:cNvPr>
          <p:cNvSpPr>
            <a:spLocks noGrp="1"/>
          </p:cNvSpPr>
          <p:nvPr>
            <p:ph idx="1"/>
          </p:nvPr>
        </p:nvSpPr>
        <p:spPr/>
        <p:txBody>
          <a:bodyPr/>
          <a:lstStyle/>
          <a:p>
            <a:r>
              <a:rPr lang="en-US" altLang="en-US" dirty="0"/>
              <a:t>In most Asian and African societies, the religious basis of human rights is </a:t>
            </a:r>
            <a:r>
              <a:rPr lang="en-US" altLang="en-US" dirty="0" err="1"/>
              <a:t>recognised</a:t>
            </a:r>
            <a:r>
              <a:rPr lang="en-US" altLang="en-US" dirty="0"/>
              <a:t> and the political demand for personal liberties is subjected to religious, conventional and moral considerations. For example, homosexuality is an offence in 71 Asian and African societies as compared to 0 European legal systems. </a:t>
            </a:r>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41</a:t>
            </a:fld>
            <a:endParaRPr lang="en-MY"/>
          </a:p>
        </p:txBody>
      </p:sp>
    </p:spTree>
    <p:extLst>
      <p:ext uri="{BB962C8B-B14F-4D97-AF65-F5344CB8AC3E}">
        <p14:creationId xmlns:p14="http://schemas.microsoft.com/office/powerpoint/2010/main" val="25071165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BD573-CB2E-47CD-AB50-B96E2289A5A8}"/>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24B9036A-4F67-498E-A689-4C06891BA69B}"/>
              </a:ext>
            </a:extLst>
          </p:cNvPr>
          <p:cNvSpPr>
            <a:spLocks noGrp="1"/>
          </p:cNvSpPr>
          <p:nvPr>
            <p:ph idx="1"/>
          </p:nvPr>
        </p:nvSpPr>
        <p:spPr/>
        <p:txBody>
          <a:bodyPr/>
          <a:lstStyle/>
          <a:p>
            <a:r>
              <a:rPr lang="en-US" altLang="en-US" dirty="0"/>
              <a:t>The modern secular discourse on human rights should not ignore the religious convictions of the population in its formulation of the  inalienable rights of human beings. </a:t>
            </a:r>
          </a:p>
          <a:p>
            <a:r>
              <a:rPr lang="en-US" altLang="en-US" dirty="0"/>
              <a:t>Religious persons will not sacrifice their most firmly rooted convictions at the altar of human rights. If law is to be “internalized” it must not depart too far from the moral values of society and its entrenched customs. </a:t>
            </a:r>
          </a:p>
          <a:p>
            <a:endParaRPr lang="en-GB" dirty="0"/>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42</a:t>
            </a:fld>
            <a:endParaRPr lang="en-MY"/>
          </a:p>
        </p:txBody>
      </p:sp>
    </p:spTree>
    <p:extLst>
      <p:ext uri="{BB962C8B-B14F-4D97-AF65-F5344CB8AC3E}">
        <p14:creationId xmlns:p14="http://schemas.microsoft.com/office/powerpoint/2010/main" val="29686222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50F1A-4C35-4FBA-A4BE-3AE7F2C71DC2}"/>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840D535F-40C1-4558-8A4B-66C8F3B01079}"/>
              </a:ext>
            </a:extLst>
          </p:cNvPr>
          <p:cNvSpPr>
            <a:spLocks noGrp="1"/>
          </p:cNvSpPr>
          <p:nvPr>
            <p:ph idx="1"/>
          </p:nvPr>
        </p:nvSpPr>
        <p:spPr/>
        <p:txBody>
          <a:bodyPr/>
          <a:lstStyle/>
          <a:p>
            <a:r>
              <a:rPr lang="en-US" dirty="0"/>
              <a:t>We need a shared criteria between rational, secular morality and religious convictions. Let us not forget that practicing one’s religion is itself a human right.</a:t>
            </a:r>
          </a:p>
          <a:p>
            <a:r>
              <a:rPr lang="en-US" dirty="0"/>
              <a:t>Asian governments, more than Western, suffer this dilemma: can the authority of government and the obligation to obey its directives be persuasively defended in purely secular terms or is a religious underpinning required?  </a:t>
            </a:r>
          </a:p>
          <a:p>
            <a:pPr marL="0" indent="0">
              <a:buNone/>
            </a:pPr>
            <a:r>
              <a:rPr lang="en-US" sz="1600" dirty="0"/>
              <a:t>    (Kent Greenwalt, Religious Convictions and Political Choice,       	p.7) </a:t>
            </a:r>
            <a:endParaRPr lang="en-GB" sz="1600" dirty="0"/>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43</a:t>
            </a:fld>
            <a:endParaRPr lang="en-MY"/>
          </a:p>
        </p:txBody>
      </p:sp>
    </p:spTree>
    <p:extLst>
      <p:ext uri="{BB962C8B-B14F-4D97-AF65-F5344CB8AC3E}">
        <p14:creationId xmlns:p14="http://schemas.microsoft.com/office/powerpoint/2010/main" val="289408625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356DB-AD78-4767-B2D6-7DDB66B85725}"/>
              </a:ext>
            </a:extLst>
          </p:cNvPr>
          <p:cNvSpPr>
            <a:spLocks noGrp="1"/>
          </p:cNvSpPr>
          <p:nvPr>
            <p:ph type="title"/>
          </p:nvPr>
        </p:nvSpPr>
        <p:spPr/>
        <p:txBody>
          <a:bodyPr>
            <a:normAutofit/>
          </a:bodyPr>
          <a:lstStyle/>
          <a:p>
            <a:r>
              <a:rPr lang="en-US" altLang="en-US" sz="4400" dirty="0"/>
              <a:t>7.	INDIVIDUAL RIGHTS VERSUS COLLECTIVE 	WELFARE</a:t>
            </a:r>
            <a:endParaRPr lang="en-MY" dirty="0"/>
          </a:p>
        </p:txBody>
      </p:sp>
      <p:sp>
        <p:nvSpPr>
          <p:cNvPr id="3" name="Content Placeholder 2">
            <a:extLst>
              <a:ext uri="{FF2B5EF4-FFF2-40B4-BE49-F238E27FC236}">
                <a16:creationId xmlns:a16="http://schemas.microsoft.com/office/drawing/2014/main" id="{A0388BBF-FE13-4900-BEDB-FD303967A910}"/>
              </a:ext>
            </a:extLst>
          </p:cNvPr>
          <p:cNvSpPr>
            <a:spLocks noGrp="1"/>
          </p:cNvSpPr>
          <p:nvPr>
            <p:ph idx="1"/>
          </p:nvPr>
        </p:nvSpPr>
        <p:spPr/>
        <p:txBody>
          <a:bodyPr/>
          <a:lstStyle/>
          <a:p>
            <a:r>
              <a:rPr lang="en-US" altLang="en-US" dirty="0"/>
              <a:t>The Western version of human rights tends to </a:t>
            </a:r>
            <a:r>
              <a:rPr lang="en-US" altLang="en-US" dirty="0" err="1"/>
              <a:t>emphasise</a:t>
            </a:r>
            <a:r>
              <a:rPr lang="en-US" altLang="en-US" dirty="0"/>
              <a:t> the individual and his rights against society.  Asian societies on the other hand subject individual rights to collective welfare and communitarian and family values to a much larger extent than in the West. </a:t>
            </a:r>
            <a:r>
              <a:rPr lang="en-US" altLang="en-US" i="1" dirty="0"/>
              <a:t>Satanic Verses</a:t>
            </a:r>
            <a:r>
              <a:rPr lang="en-US" altLang="en-US" dirty="0"/>
              <a:t> by Salman Rushdie is a case in point.</a:t>
            </a:r>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44</a:t>
            </a:fld>
            <a:endParaRPr lang="en-MY"/>
          </a:p>
        </p:txBody>
      </p:sp>
    </p:spTree>
    <p:extLst>
      <p:ext uri="{BB962C8B-B14F-4D97-AF65-F5344CB8AC3E}">
        <p14:creationId xmlns:p14="http://schemas.microsoft.com/office/powerpoint/2010/main" val="161380942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AC88C-495D-47EC-B910-3CE810CE9043}"/>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500EF1E2-0CDD-4F77-BDBA-86F5A91E963C}"/>
              </a:ext>
            </a:extLst>
          </p:cNvPr>
          <p:cNvSpPr>
            <a:spLocks noGrp="1"/>
          </p:cNvSpPr>
          <p:nvPr>
            <p:ph idx="1"/>
          </p:nvPr>
        </p:nvSpPr>
        <p:spPr/>
        <p:txBody>
          <a:bodyPr/>
          <a:lstStyle/>
          <a:p>
            <a:r>
              <a:rPr lang="en-US" sz="2800" dirty="0"/>
              <a:t>Legal attitudes towards blasphemy, pornography, sedition, treason, lese </a:t>
            </a:r>
            <a:r>
              <a:rPr lang="en-US" sz="2800" dirty="0" err="1"/>
              <a:t>majeste</a:t>
            </a:r>
            <a:r>
              <a:rPr lang="en-US" sz="2800" dirty="0"/>
              <a:t> are illustrative.</a:t>
            </a:r>
          </a:p>
          <a:p>
            <a:pPr marL="0" indent="0">
              <a:buNone/>
            </a:pPr>
            <a:endParaRPr lang="en-US" sz="2800" dirty="0"/>
          </a:p>
          <a:p>
            <a:r>
              <a:rPr lang="en-US" sz="2800" dirty="0"/>
              <a:t>  Singapore law compels children to support their aged parents.</a:t>
            </a:r>
          </a:p>
          <a:p>
            <a:pPr marL="0" indent="0">
              <a:buNone/>
            </a:pPr>
            <a:endParaRPr lang="en-US" sz="2800" dirty="0"/>
          </a:p>
          <a:p>
            <a:r>
              <a:rPr lang="en-US" sz="2800" dirty="0"/>
              <a:t>Islamic law of </a:t>
            </a:r>
            <a:r>
              <a:rPr lang="en-US" sz="2800" i="1" dirty="0" err="1"/>
              <a:t>wasiyat</a:t>
            </a:r>
            <a:r>
              <a:rPr lang="en-US" sz="2800" dirty="0"/>
              <a:t> (wills) and inheritance puts strong obstacles in the path of someone who wishes to cut off his close relatives. </a:t>
            </a:r>
            <a:endParaRPr lang="en-GB" sz="2800" dirty="0"/>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45</a:t>
            </a:fld>
            <a:endParaRPr lang="en-MY"/>
          </a:p>
        </p:txBody>
      </p:sp>
    </p:spTree>
    <p:extLst>
      <p:ext uri="{BB962C8B-B14F-4D97-AF65-F5344CB8AC3E}">
        <p14:creationId xmlns:p14="http://schemas.microsoft.com/office/powerpoint/2010/main" val="276697400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FA6C9-34B4-4169-B69C-86B89346723B}"/>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D653B612-FE76-4A95-B64C-5887AEBCC29E}"/>
              </a:ext>
            </a:extLst>
          </p:cNvPr>
          <p:cNvSpPr>
            <a:spLocks noGrp="1"/>
          </p:cNvSpPr>
          <p:nvPr>
            <p:ph idx="1"/>
          </p:nvPr>
        </p:nvSpPr>
        <p:spPr/>
        <p:txBody>
          <a:bodyPr/>
          <a:lstStyle/>
          <a:p>
            <a:pPr marL="0" indent="0">
              <a:buNone/>
            </a:pPr>
            <a:r>
              <a:rPr lang="en-US" altLang="en-US" dirty="0"/>
              <a:t>In Asian legal systems, the legislature and the courts view it as one of their essential functions to superintend the moral life of the community.  </a:t>
            </a:r>
          </a:p>
          <a:p>
            <a:pPr marL="0" indent="0">
              <a:buNone/>
            </a:pPr>
            <a:r>
              <a:rPr lang="en-US" altLang="en-US" dirty="0"/>
              <a:t>In Western societies the demands of personal autonomy have gone so far that “it is immoral to enforce morals”. Whether it is blasphemy or pornography, or disrespect for your flag, nothing is sacred. There is belief in nothing, and this often leads to a belief in anything.   </a:t>
            </a:r>
          </a:p>
          <a:p>
            <a:pPr marL="0" indent="0">
              <a:buNone/>
            </a:pPr>
            <a:endParaRPr lang="en-US" altLang="en-US" b="1" dirty="0"/>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46</a:t>
            </a:fld>
            <a:endParaRPr lang="en-MY"/>
          </a:p>
        </p:txBody>
      </p:sp>
    </p:spTree>
    <p:extLst>
      <p:ext uri="{BB962C8B-B14F-4D97-AF65-F5344CB8AC3E}">
        <p14:creationId xmlns:p14="http://schemas.microsoft.com/office/powerpoint/2010/main" val="285541437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D5EC8-4EA0-4644-AD10-6BE6EEC0BF06}"/>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180F453E-FBB5-40FA-93BB-9F04E776C469}"/>
              </a:ext>
            </a:extLst>
          </p:cNvPr>
          <p:cNvSpPr>
            <a:spLocks noGrp="1"/>
          </p:cNvSpPr>
          <p:nvPr>
            <p:ph idx="1"/>
          </p:nvPr>
        </p:nvSpPr>
        <p:spPr/>
        <p:txBody>
          <a:bodyPr>
            <a:normAutofit/>
          </a:bodyPr>
          <a:lstStyle/>
          <a:p>
            <a:pPr marL="0" indent="0" algn="just">
              <a:buNone/>
            </a:pPr>
            <a:r>
              <a:rPr lang="en-US" altLang="en-US" dirty="0"/>
              <a:t>In  Asia, considerations of social stability, peace and harmony are allowed to override the individual’s right to express himself freely. </a:t>
            </a:r>
          </a:p>
          <a:p>
            <a:pPr marL="0" indent="0" algn="just">
              <a:buNone/>
            </a:pPr>
            <a:r>
              <a:rPr lang="en-US" altLang="en-US" dirty="0"/>
              <a:t>Community interests trump individual rights in a far larger area than in the West. The lack of discipline against covid-19 restrictions in some Western societies is a case in point.   </a:t>
            </a:r>
          </a:p>
          <a:p>
            <a:pPr marL="0" indent="0" algn="just">
              <a:buNone/>
            </a:pPr>
            <a:endParaRPr lang="en-US" altLang="en-US" dirty="0"/>
          </a:p>
          <a:p>
            <a:pPr marL="0" indent="0" algn="just">
              <a:buNone/>
            </a:pPr>
            <a:r>
              <a:rPr lang="en-US" altLang="en-US" dirty="0"/>
              <a:t>What is needed is a doctrine of proportionality as a morally neutral balancing doctrine to resolve the tension between individual rights and community interests. </a:t>
            </a:r>
          </a:p>
          <a:p>
            <a:pPr marL="0" indent="0">
              <a:buNone/>
            </a:pPr>
            <a:endParaRPr lang="en-US" altLang="en-US" b="1" dirty="0"/>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47</a:t>
            </a:fld>
            <a:endParaRPr lang="en-MY"/>
          </a:p>
        </p:txBody>
      </p:sp>
    </p:spTree>
    <p:extLst>
      <p:ext uri="{BB962C8B-B14F-4D97-AF65-F5344CB8AC3E}">
        <p14:creationId xmlns:p14="http://schemas.microsoft.com/office/powerpoint/2010/main" val="24443920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CF8A1-297F-413A-BA49-88100B61E04A}"/>
              </a:ext>
            </a:extLst>
          </p:cNvPr>
          <p:cNvSpPr>
            <a:spLocks noGrp="1"/>
          </p:cNvSpPr>
          <p:nvPr>
            <p:ph type="title"/>
          </p:nvPr>
        </p:nvSpPr>
        <p:spPr/>
        <p:txBody>
          <a:bodyPr>
            <a:normAutofit/>
          </a:bodyPr>
          <a:lstStyle/>
          <a:p>
            <a:r>
              <a:rPr lang="en-US" altLang="en-US" sz="4400" dirty="0"/>
              <a:t>8</a:t>
            </a:r>
            <a:r>
              <a:rPr lang="en-US" altLang="en-US" sz="3600" dirty="0"/>
              <a:t>. </a:t>
            </a:r>
            <a:r>
              <a:rPr lang="en-US" altLang="en-US" sz="4400" dirty="0"/>
              <a:t>RIGHTS GO HAND IN HAND WITH  DUTIES</a:t>
            </a:r>
            <a:endParaRPr lang="en-MY" dirty="0"/>
          </a:p>
        </p:txBody>
      </p:sp>
      <p:sp>
        <p:nvSpPr>
          <p:cNvPr id="3" name="Content Placeholder 2">
            <a:extLst>
              <a:ext uri="{FF2B5EF4-FFF2-40B4-BE49-F238E27FC236}">
                <a16:creationId xmlns:a16="http://schemas.microsoft.com/office/drawing/2014/main" id="{7DCF5D05-9060-4888-9701-D15BADE04DB9}"/>
              </a:ext>
            </a:extLst>
          </p:cNvPr>
          <p:cNvSpPr>
            <a:spLocks noGrp="1"/>
          </p:cNvSpPr>
          <p:nvPr>
            <p:ph idx="1"/>
          </p:nvPr>
        </p:nvSpPr>
        <p:spPr/>
        <p:txBody>
          <a:bodyPr/>
          <a:lstStyle/>
          <a:p>
            <a:pPr marL="50800" indent="-50800" algn="just">
              <a:buNone/>
            </a:pPr>
            <a:r>
              <a:rPr lang="en-US" altLang="en-US" dirty="0"/>
              <a:t>The dominant Western liberal philosophy </a:t>
            </a:r>
            <a:r>
              <a:rPr lang="en-US" altLang="en-US" dirty="0" err="1"/>
              <a:t>emphasises</a:t>
            </a:r>
            <a:r>
              <a:rPr lang="en-US" altLang="en-US" dirty="0"/>
              <a:t> an individual’s rights but not his/her duties. In the covid-19 era, resistance by many Americans and Europeans to the covid-19 restraints is a case in point.</a:t>
            </a:r>
          </a:p>
          <a:p>
            <a:pPr marL="50800" indent="-50800" algn="just">
              <a:buNone/>
            </a:pPr>
            <a:endParaRPr lang="en-US" altLang="en-US" dirty="0"/>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48</a:t>
            </a:fld>
            <a:endParaRPr lang="en-MY"/>
          </a:p>
        </p:txBody>
      </p:sp>
    </p:spTree>
    <p:extLst>
      <p:ext uri="{BB962C8B-B14F-4D97-AF65-F5344CB8AC3E}">
        <p14:creationId xmlns:p14="http://schemas.microsoft.com/office/powerpoint/2010/main" val="272891391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63E9D-22F3-49DB-8244-3CA72910E37F}"/>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708B3E46-FC48-4CA4-853D-03E2B6AD8F03}"/>
              </a:ext>
            </a:extLst>
          </p:cNvPr>
          <p:cNvSpPr>
            <a:spLocks noGrp="1"/>
          </p:cNvSpPr>
          <p:nvPr>
            <p:ph idx="1"/>
          </p:nvPr>
        </p:nvSpPr>
        <p:spPr/>
        <p:txBody>
          <a:bodyPr/>
          <a:lstStyle/>
          <a:p>
            <a:pPr marL="0" indent="0" algn="just">
              <a:buNone/>
            </a:pPr>
            <a:r>
              <a:rPr lang="en-US" altLang="en-US" dirty="0"/>
              <a:t>Asian scholars argue that rights must go hand in hand with duties. In India, the chapter on fundamental rights is accompanied by a chapter on fundamental duties.</a:t>
            </a:r>
          </a:p>
          <a:p>
            <a:pPr marL="0" indent="0" algn="just"/>
            <a:endParaRPr lang="en-US" altLang="en-US" dirty="0"/>
          </a:p>
          <a:p>
            <a:pPr marL="0" indent="0">
              <a:buNone/>
            </a:pPr>
            <a:r>
              <a:rPr lang="en-US" altLang="en-US" dirty="0"/>
              <a:t>Some Asian scholars argue that there is no need to adopt an all or nothing approach as with free speech in America. The chapter on human rights must do both – to confer rights and prescribe enumerated restrictions with the judiciary as the balance wheel. </a:t>
            </a:r>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49</a:t>
            </a:fld>
            <a:endParaRPr lang="en-MY"/>
          </a:p>
        </p:txBody>
      </p:sp>
    </p:spTree>
    <p:extLst>
      <p:ext uri="{BB962C8B-B14F-4D97-AF65-F5344CB8AC3E}">
        <p14:creationId xmlns:p14="http://schemas.microsoft.com/office/powerpoint/2010/main" val="3749737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685F2-53D6-4A67-98DF-3E4199D885A1}"/>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B184FE8F-58A8-4922-B403-C670C71ECD59}"/>
              </a:ext>
            </a:extLst>
          </p:cNvPr>
          <p:cNvSpPr>
            <a:spLocks noGrp="1"/>
          </p:cNvSpPr>
          <p:nvPr>
            <p:ph idx="1"/>
          </p:nvPr>
        </p:nvSpPr>
        <p:spPr/>
        <p:txBody>
          <a:bodyPr/>
          <a:lstStyle/>
          <a:p>
            <a:r>
              <a:rPr lang="en-US" dirty="0"/>
              <a:t>Europe and America score fairly well on political and civil rights within their borders but indulge in horrendous violations abroad through wars, invasions, toppling of elected regimes, economic embargoes, sale of weapons of mass destruction, export of toxic wastes and unfair trade practices. </a:t>
            </a:r>
            <a:endParaRPr lang="en-GB" dirty="0"/>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5</a:t>
            </a:fld>
            <a:endParaRPr lang="en-MY"/>
          </a:p>
        </p:txBody>
      </p:sp>
    </p:spTree>
    <p:extLst>
      <p:ext uri="{BB962C8B-B14F-4D97-AF65-F5344CB8AC3E}">
        <p14:creationId xmlns:p14="http://schemas.microsoft.com/office/powerpoint/2010/main" val="40835338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652CF-D8A3-48AF-BB8C-6482BB0249FE}"/>
              </a:ext>
            </a:extLst>
          </p:cNvPr>
          <p:cNvSpPr>
            <a:spLocks noGrp="1"/>
          </p:cNvSpPr>
          <p:nvPr>
            <p:ph type="title"/>
          </p:nvPr>
        </p:nvSpPr>
        <p:spPr/>
        <p:txBody>
          <a:bodyPr>
            <a:normAutofit/>
          </a:bodyPr>
          <a:lstStyle/>
          <a:p>
            <a:r>
              <a:rPr lang="en-US" altLang="en-US" sz="4400" b="1" dirty="0"/>
              <a:t>9.	HUMAN RIGHTS OR HUMAN DIGNITY?</a:t>
            </a:r>
            <a:endParaRPr lang="en-MY" dirty="0"/>
          </a:p>
        </p:txBody>
      </p:sp>
      <p:sp>
        <p:nvSpPr>
          <p:cNvPr id="3" name="Content Placeholder 2">
            <a:extLst>
              <a:ext uri="{FF2B5EF4-FFF2-40B4-BE49-F238E27FC236}">
                <a16:creationId xmlns:a16="http://schemas.microsoft.com/office/drawing/2014/main" id="{3E78B55C-C41F-4461-AB51-B28AF2329DE7}"/>
              </a:ext>
            </a:extLst>
          </p:cNvPr>
          <p:cNvSpPr>
            <a:spLocks noGrp="1"/>
          </p:cNvSpPr>
          <p:nvPr>
            <p:ph idx="1"/>
          </p:nvPr>
        </p:nvSpPr>
        <p:spPr/>
        <p:txBody>
          <a:bodyPr/>
          <a:lstStyle/>
          <a:p>
            <a:pPr marL="50800" indent="-50800" algn="just">
              <a:buNone/>
            </a:pPr>
            <a:r>
              <a:rPr lang="en-US" altLang="en-US" dirty="0"/>
              <a:t>Western theory places emphasis on ‘human rights’.  Many Asian scholars prefer to use the term ‘protection of human dignity’ as the primary aim of the law.  The vocabulary of ‘rights’ is shunned on the ground that the assertion of some rights is often incompatible with the preservation of human dignity.</a:t>
            </a:r>
          </a:p>
          <a:p>
            <a:pPr marL="50800" indent="-50800" algn="just">
              <a:buNone/>
            </a:pPr>
            <a:endParaRPr lang="en-US" altLang="en-US" dirty="0"/>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50</a:t>
            </a:fld>
            <a:endParaRPr lang="en-MY"/>
          </a:p>
        </p:txBody>
      </p:sp>
    </p:spTree>
    <p:extLst>
      <p:ext uri="{BB962C8B-B14F-4D97-AF65-F5344CB8AC3E}">
        <p14:creationId xmlns:p14="http://schemas.microsoft.com/office/powerpoint/2010/main" val="224132075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E24CD-4389-4590-9062-FFD60786C89A}"/>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BA577D6C-CA02-42F2-8E5A-1CD13D8855C1}"/>
              </a:ext>
            </a:extLst>
          </p:cNvPr>
          <p:cNvSpPr>
            <a:spLocks noGrp="1"/>
          </p:cNvSpPr>
          <p:nvPr>
            <p:ph idx="1"/>
          </p:nvPr>
        </p:nvSpPr>
        <p:spPr/>
        <p:txBody>
          <a:bodyPr/>
          <a:lstStyle/>
          <a:p>
            <a:pPr marL="0" indent="0">
              <a:buNone/>
            </a:pPr>
            <a:r>
              <a:rPr lang="en-US" altLang="en-US" dirty="0"/>
              <a:t>Human dignity is understood to generate both duties to others and duties to oneself.</a:t>
            </a:r>
          </a:p>
          <a:p>
            <a:pPr marL="0" indent="0">
              <a:buNone/>
            </a:pPr>
            <a:endParaRPr lang="en-US" altLang="en-US" dirty="0"/>
          </a:p>
          <a:p>
            <a:pPr marL="0" indent="0">
              <a:buNone/>
            </a:pPr>
            <a:r>
              <a:rPr lang="en-US" altLang="en-US" dirty="0"/>
              <a:t>Another reason for preferring the vocabulary of ‘dignity’ over ‘rights’ is that in some circumstances, assertion of individual rights can lead to the diminishing of collective welfare and dignity. </a:t>
            </a:r>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51</a:t>
            </a:fld>
            <a:endParaRPr lang="en-MY"/>
          </a:p>
        </p:txBody>
      </p:sp>
    </p:spTree>
    <p:extLst>
      <p:ext uri="{BB962C8B-B14F-4D97-AF65-F5344CB8AC3E}">
        <p14:creationId xmlns:p14="http://schemas.microsoft.com/office/powerpoint/2010/main" val="32823216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AFBE6-A967-43C7-896A-AF74999B443E}"/>
              </a:ext>
            </a:extLst>
          </p:cNvPr>
          <p:cNvSpPr>
            <a:spLocks noGrp="1"/>
          </p:cNvSpPr>
          <p:nvPr>
            <p:ph type="title"/>
          </p:nvPr>
        </p:nvSpPr>
        <p:spPr/>
        <p:txBody>
          <a:bodyPr>
            <a:normAutofit/>
          </a:bodyPr>
          <a:lstStyle/>
          <a:p>
            <a:r>
              <a:rPr lang="en-US" altLang="en-US" b="1" dirty="0"/>
              <a:t>10. </a:t>
            </a:r>
            <a:r>
              <a:rPr lang="en-US" altLang="en-US" sz="4400" b="1" dirty="0"/>
              <a:t>HUMAN RIGHTS AND PRIVATE 		CENTRES OF POWER</a:t>
            </a:r>
            <a:endParaRPr lang="en-MY" dirty="0"/>
          </a:p>
        </p:txBody>
      </p:sp>
      <p:sp>
        <p:nvSpPr>
          <p:cNvPr id="3" name="Content Placeholder 2">
            <a:extLst>
              <a:ext uri="{FF2B5EF4-FFF2-40B4-BE49-F238E27FC236}">
                <a16:creationId xmlns:a16="http://schemas.microsoft.com/office/drawing/2014/main" id="{3BD45E95-03FB-4E4C-AF4F-4A8936D4B175}"/>
              </a:ext>
            </a:extLst>
          </p:cNvPr>
          <p:cNvSpPr>
            <a:spLocks noGrp="1"/>
          </p:cNvSpPr>
          <p:nvPr>
            <p:ph idx="1"/>
          </p:nvPr>
        </p:nvSpPr>
        <p:spPr/>
        <p:txBody>
          <a:bodyPr/>
          <a:lstStyle/>
          <a:p>
            <a:pPr marL="50800" indent="-50800" algn="just">
              <a:buNone/>
            </a:pPr>
            <a:endParaRPr lang="en-US" altLang="en-US" dirty="0"/>
          </a:p>
          <a:p>
            <a:pPr marL="50800" indent="-50800" algn="just">
              <a:buNone/>
            </a:pPr>
            <a:r>
              <a:rPr lang="en-US" altLang="en-US" dirty="0"/>
              <a:t>In Western theory there is emphasis on protection of the individual against the power of the state. </a:t>
            </a:r>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52</a:t>
            </a:fld>
            <a:endParaRPr lang="en-MY"/>
          </a:p>
        </p:txBody>
      </p:sp>
    </p:spTree>
    <p:extLst>
      <p:ext uri="{BB962C8B-B14F-4D97-AF65-F5344CB8AC3E}">
        <p14:creationId xmlns:p14="http://schemas.microsoft.com/office/powerpoint/2010/main" val="118995045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8B8C3-803E-4AEF-A9CE-FE8EE0FA887E}"/>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8C3261AA-7DAE-4664-AB6F-06E76DA01D5B}"/>
              </a:ext>
            </a:extLst>
          </p:cNvPr>
          <p:cNvSpPr>
            <a:spLocks noGrp="1"/>
          </p:cNvSpPr>
          <p:nvPr>
            <p:ph idx="1"/>
          </p:nvPr>
        </p:nvSpPr>
        <p:spPr/>
        <p:txBody>
          <a:bodyPr/>
          <a:lstStyle/>
          <a:p>
            <a:r>
              <a:rPr lang="en-US" altLang="en-US" dirty="0"/>
              <a:t>In Asian societies the threats to the rule of law are believed to emanate as much from private </a:t>
            </a:r>
            <a:r>
              <a:rPr lang="en-US" altLang="en-US" dirty="0" err="1"/>
              <a:t>centres</a:t>
            </a:r>
            <a:r>
              <a:rPr lang="en-US" altLang="en-US" dirty="0"/>
              <a:t> of power as from the state.  It is for this reason that there is a more tolerant attitude towards state power and a near-total reliance on the machinery of the government for social engineering.</a:t>
            </a:r>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53</a:t>
            </a:fld>
            <a:endParaRPr lang="en-MY"/>
          </a:p>
        </p:txBody>
      </p:sp>
    </p:spTree>
    <p:extLst>
      <p:ext uri="{BB962C8B-B14F-4D97-AF65-F5344CB8AC3E}">
        <p14:creationId xmlns:p14="http://schemas.microsoft.com/office/powerpoint/2010/main" val="162842531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E0DC9-1767-4036-B8AA-9BC1B4F30946}"/>
              </a:ext>
            </a:extLst>
          </p:cNvPr>
          <p:cNvSpPr>
            <a:spLocks noGrp="1"/>
          </p:cNvSpPr>
          <p:nvPr>
            <p:ph type="title"/>
          </p:nvPr>
        </p:nvSpPr>
        <p:spPr/>
        <p:txBody>
          <a:bodyPr>
            <a:normAutofit/>
          </a:bodyPr>
          <a:lstStyle/>
          <a:p>
            <a:r>
              <a:rPr lang="en-US" altLang="en-US" sz="4400" b="1" dirty="0"/>
              <a:t>11.  HUMAN RIGHTS AND INTERNATIONAL 	CENTRES OF POWER</a:t>
            </a:r>
            <a:endParaRPr lang="en-MY" dirty="0"/>
          </a:p>
        </p:txBody>
      </p:sp>
      <p:sp>
        <p:nvSpPr>
          <p:cNvPr id="3" name="Content Placeholder 2">
            <a:extLst>
              <a:ext uri="{FF2B5EF4-FFF2-40B4-BE49-F238E27FC236}">
                <a16:creationId xmlns:a16="http://schemas.microsoft.com/office/drawing/2014/main" id="{E6112363-99DD-4445-8BF6-618FE6F52775}"/>
              </a:ext>
            </a:extLst>
          </p:cNvPr>
          <p:cNvSpPr>
            <a:spLocks noGrp="1"/>
          </p:cNvSpPr>
          <p:nvPr>
            <p:ph idx="1"/>
          </p:nvPr>
        </p:nvSpPr>
        <p:spPr/>
        <p:txBody>
          <a:bodyPr/>
          <a:lstStyle/>
          <a:p>
            <a:r>
              <a:rPr lang="en-US" altLang="en-US" dirty="0"/>
              <a:t>Much has been written about the danger to human rights from “the dominant power of oppressive, authoritarian ruling elites within nation-states” but “very little attention is given in contemporary human rights discourse to Western global dominance as a major cause of the suppression of human dignity”. </a:t>
            </a:r>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54</a:t>
            </a:fld>
            <a:endParaRPr lang="en-MY"/>
          </a:p>
        </p:txBody>
      </p:sp>
    </p:spTree>
    <p:extLst>
      <p:ext uri="{BB962C8B-B14F-4D97-AF65-F5344CB8AC3E}">
        <p14:creationId xmlns:p14="http://schemas.microsoft.com/office/powerpoint/2010/main" val="13852241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90B61-D86B-4A93-89B6-F75530A13930}"/>
              </a:ext>
            </a:extLst>
          </p:cNvPr>
          <p:cNvSpPr>
            <a:spLocks noGrp="1"/>
          </p:cNvSpPr>
          <p:nvPr>
            <p:ph type="title"/>
          </p:nvPr>
        </p:nvSpPr>
        <p:spPr/>
        <p:txBody>
          <a:bodyPr>
            <a:normAutofit fontScale="90000"/>
          </a:bodyPr>
          <a:lstStyle/>
          <a:p>
            <a:br>
              <a:rPr lang="en-US" altLang="en-US" b="1" dirty="0">
                <a:solidFill>
                  <a:schemeClr val="tx1"/>
                </a:solidFill>
              </a:rPr>
            </a:br>
            <a:r>
              <a:rPr lang="en-US" altLang="en-US" sz="4400" b="1" dirty="0"/>
              <a:t>12. MORAL SUPERIORITY OF THE WEST: MYTH 	OR REALITY?</a:t>
            </a:r>
            <a:br>
              <a:rPr lang="en-US" altLang="en-US" sz="4400" b="1" dirty="0"/>
            </a:br>
            <a:endParaRPr lang="en-MY" dirty="0"/>
          </a:p>
        </p:txBody>
      </p:sp>
      <p:sp>
        <p:nvSpPr>
          <p:cNvPr id="3" name="Content Placeholder 2">
            <a:extLst>
              <a:ext uri="{FF2B5EF4-FFF2-40B4-BE49-F238E27FC236}">
                <a16:creationId xmlns:a16="http://schemas.microsoft.com/office/drawing/2014/main" id="{41A599D7-9D24-4FEC-9419-3EEDA410A3CE}"/>
              </a:ext>
            </a:extLst>
          </p:cNvPr>
          <p:cNvSpPr>
            <a:spLocks noGrp="1"/>
          </p:cNvSpPr>
          <p:nvPr>
            <p:ph idx="1"/>
          </p:nvPr>
        </p:nvSpPr>
        <p:spPr/>
        <p:txBody>
          <a:bodyPr/>
          <a:lstStyle/>
          <a:p>
            <a:r>
              <a:rPr lang="en-US" altLang="en-US" sz="2800" dirty="0"/>
              <a:t>Human rights violations, have been committed in all ages and in all territories.  No nation has a clean record.  Asia and Africa have much to be ashamed of.  But anyone who knows history will testify that the nations of Europe and North America have a similarly horrendous record of human right abuses stretching back a thousand years.  For the most part Western </a:t>
            </a:r>
            <a:r>
              <a:rPr lang="en-US" altLang="en-US" sz="2800" dirty="0" err="1"/>
              <a:t>civilisation</a:t>
            </a:r>
            <a:r>
              <a:rPr lang="en-US" altLang="en-US" sz="2800" dirty="0"/>
              <a:t> has neither acknowledged its brutal past nor </a:t>
            </a:r>
            <a:r>
              <a:rPr lang="en-US" altLang="en-US" sz="2800" dirty="0" err="1"/>
              <a:t>apologised</a:t>
            </a:r>
            <a:r>
              <a:rPr lang="en-US" altLang="en-US" sz="2800" dirty="0"/>
              <a:t> for it.</a:t>
            </a:r>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55</a:t>
            </a:fld>
            <a:endParaRPr lang="en-MY"/>
          </a:p>
        </p:txBody>
      </p:sp>
    </p:spTree>
    <p:extLst>
      <p:ext uri="{BB962C8B-B14F-4D97-AF65-F5344CB8AC3E}">
        <p14:creationId xmlns:p14="http://schemas.microsoft.com/office/powerpoint/2010/main" val="85135099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A9253-56F3-4CB1-9AB1-AF4172C75FA7}"/>
              </a:ext>
            </a:extLst>
          </p:cNvPr>
          <p:cNvSpPr>
            <a:spLocks noGrp="1"/>
          </p:cNvSpPr>
          <p:nvPr>
            <p:ph type="title"/>
          </p:nvPr>
        </p:nvSpPr>
        <p:spPr/>
        <p:txBody>
          <a:bodyPr>
            <a:normAutofit fontScale="90000"/>
          </a:bodyPr>
          <a:lstStyle/>
          <a:p>
            <a:br>
              <a:rPr lang="en-US" altLang="en-US" b="1" dirty="0">
                <a:solidFill>
                  <a:schemeClr val="tx1"/>
                </a:solidFill>
              </a:rPr>
            </a:br>
            <a:r>
              <a:rPr lang="en-US" altLang="en-US" sz="4400" b="1" dirty="0"/>
              <a:t>13. GLOBALISATION AND HUMAN RIGHTS</a:t>
            </a:r>
            <a:br>
              <a:rPr lang="en-US" altLang="en-US" sz="4400" b="1" dirty="0"/>
            </a:br>
            <a:endParaRPr lang="en-MY" dirty="0"/>
          </a:p>
        </p:txBody>
      </p:sp>
      <p:sp>
        <p:nvSpPr>
          <p:cNvPr id="3" name="Content Placeholder 2">
            <a:extLst>
              <a:ext uri="{FF2B5EF4-FFF2-40B4-BE49-F238E27FC236}">
                <a16:creationId xmlns:a16="http://schemas.microsoft.com/office/drawing/2014/main" id="{1B1EDF90-3B38-4C8C-99AF-1CDA80FA8FD9}"/>
              </a:ext>
            </a:extLst>
          </p:cNvPr>
          <p:cNvSpPr>
            <a:spLocks noGrp="1"/>
          </p:cNvSpPr>
          <p:nvPr>
            <p:ph idx="1"/>
          </p:nvPr>
        </p:nvSpPr>
        <p:spPr/>
        <p:txBody>
          <a:bodyPr/>
          <a:lstStyle/>
          <a:p>
            <a:pPr marL="50800" indent="-50800" algn="just">
              <a:buNone/>
            </a:pPr>
            <a:r>
              <a:rPr lang="en-US" altLang="en-US" dirty="0" err="1"/>
              <a:t>Globalisation</a:t>
            </a:r>
            <a:r>
              <a:rPr lang="en-US" altLang="en-US" dirty="0"/>
              <a:t> is full of glory and hope for the euphoric and loaded with concern and despair for the </a:t>
            </a:r>
            <a:r>
              <a:rPr lang="en-US" altLang="en-US" dirty="0" err="1"/>
              <a:t>sceptical</a:t>
            </a:r>
            <a:r>
              <a:rPr lang="en-US" altLang="en-US" dirty="0"/>
              <a:t>. </a:t>
            </a:r>
          </a:p>
          <a:p>
            <a:pPr marL="50800" indent="-50800" algn="just">
              <a:buNone/>
            </a:pPr>
            <a:endParaRPr lang="en-US" altLang="en-US" dirty="0"/>
          </a:p>
          <a:p>
            <a:pPr marL="50800" indent="-50800" algn="just">
              <a:buNone/>
            </a:pPr>
            <a:r>
              <a:rPr lang="en-US" altLang="en-US" dirty="0"/>
              <a:t>On the positive side it has opened up vast vistas of knowledge and alternative sources of information. Its means of communication have brought the world together. </a:t>
            </a:r>
          </a:p>
          <a:p>
            <a:pPr marL="50800" indent="-50800" algn="just">
              <a:buNone/>
            </a:pPr>
            <a:endParaRPr lang="en-US" altLang="en-US" dirty="0"/>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56</a:t>
            </a:fld>
            <a:endParaRPr lang="en-MY"/>
          </a:p>
        </p:txBody>
      </p:sp>
    </p:spTree>
    <p:extLst>
      <p:ext uri="{BB962C8B-B14F-4D97-AF65-F5344CB8AC3E}">
        <p14:creationId xmlns:p14="http://schemas.microsoft.com/office/powerpoint/2010/main" val="357564361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9E55A-EE23-4CD0-8FF3-DB605778BD41}"/>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AF2A8F7B-79BD-4736-A87A-7C57DD60D9E1}"/>
              </a:ext>
            </a:extLst>
          </p:cNvPr>
          <p:cNvSpPr>
            <a:spLocks noGrp="1"/>
          </p:cNvSpPr>
          <p:nvPr>
            <p:ph idx="1"/>
          </p:nvPr>
        </p:nvSpPr>
        <p:spPr/>
        <p:txBody>
          <a:bodyPr/>
          <a:lstStyle/>
          <a:p>
            <a:pPr marL="0" indent="0" algn="just">
              <a:buNone/>
            </a:pPr>
            <a:r>
              <a:rPr lang="en-US" altLang="en-US" dirty="0"/>
              <a:t>However, in other respects, </a:t>
            </a:r>
            <a:r>
              <a:rPr lang="en-US" altLang="en-US" dirty="0" err="1"/>
              <a:t>globalisation</a:t>
            </a:r>
            <a:r>
              <a:rPr lang="en-US" altLang="en-US" dirty="0"/>
              <a:t> is a form of colonialism that has anointed itself with a new name. Asians and Africans are being made to sacrifice their culture and heritage to the juggernaut of </a:t>
            </a:r>
            <a:r>
              <a:rPr lang="en-US" altLang="en-US" dirty="0" err="1"/>
              <a:t>globalisation</a:t>
            </a:r>
            <a:r>
              <a:rPr lang="en-US" altLang="en-US" dirty="0"/>
              <a:t> which is becoming the vehicle of monoculture and the means of commercial domination.</a:t>
            </a:r>
          </a:p>
          <a:p>
            <a:pPr marL="0" indent="0" algn="just">
              <a:buNone/>
            </a:pPr>
            <a:endParaRPr lang="en-US" altLang="en-US" dirty="0"/>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57</a:t>
            </a:fld>
            <a:endParaRPr lang="en-MY"/>
          </a:p>
        </p:txBody>
      </p:sp>
    </p:spTree>
    <p:extLst>
      <p:ext uri="{BB962C8B-B14F-4D97-AF65-F5344CB8AC3E}">
        <p14:creationId xmlns:p14="http://schemas.microsoft.com/office/powerpoint/2010/main" val="26604901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3E361-7779-450C-B1F9-BC9A1DB39C53}"/>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51F59DC6-ECCA-4D65-9E14-E8481D15AC35}"/>
              </a:ext>
            </a:extLst>
          </p:cNvPr>
          <p:cNvSpPr>
            <a:spLocks noGrp="1"/>
          </p:cNvSpPr>
          <p:nvPr>
            <p:ph idx="1"/>
          </p:nvPr>
        </p:nvSpPr>
        <p:spPr/>
        <p:txBody>
          <a:bodyPr/>
          <a:lstStyle/>
          <a:p>
            <a:pPr marL="0" indent="0">
              <a:buNone/>
            </a:pPr>
            <a:r>
              <a:rPr lang="en-US" altLang="en-US" dirty="0"/>
              <a:t>In the process of </a:t>
            </a:r>
            <a:r>
              <a:rPr lang="en-US" altLang="en-US" dirty="0" err="1"/>
              <a:t>globalisation</a:t>
            </a:r>
            <a:r>
              <a:rPr lang="en-US" altLang="en-US" dirty="0"/>
              <a:t>, the state ceases to play the traditional dominant role.  Instead, the market rules supreme. </a:t>
            </a:r>
          </a:p>
          <a:p>
            <a:pPr marL="0" indent="0">
              <a:buNone/>
            </a:pPr>
            <a:endParaRPr lang="en-US" altLang="en-US" dirty="0"/>
          </a:p>
          <a:p>
            <a:pPr marL="0" indent="0" algn="just">
              <a:buNone/>
            </a:pPr>
            <a:r>
              <a:rPr lang="en-US" altLang="en-US" dirty="0"/>
              <a:t>The </a:t>
            </a:r>
            <a:r>
              <a:rPr lang="en-US" altLang="en-US" dirty="0" err="1"/>
              <a:t>globalisation</a:t>
            </a:r>
            <a:r>
              <a:rPr lang="en-US" altLang="en-US" dirty="0"/>
              <a:t> of the audio-visual media has increased the domination of American perspectives, tastes, practices and values.</a:t>
            </a:r>
          </a:p>
          <a:p>
            <a:pPr marL="0" indent="0">
              <a:buNone/>
            </a:pPr>
            <a:endParaRPr lang="en-US" altLang="en-US" dirty="0"/>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58</a:t>
            </a:fld>
            <a:endParaRPr lang="en-MY"/>
          </a:p>
        </p:txBody>
      </p:sp>
    </p:spTree>
    <p:extLst>
      <p:ext uri="{BB962C8B-B14F-4D97-AF65-F5344CB8AC3E}">
        <p14:creationId xmlns:p14="http://schemas.microsoft.com/office/powerpoint/2010/main" val="316725126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92AAF-417D-42FC-9277-817432F7E0F5}"/>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0C372C60-24F1-41F8-91EB-79E7300CBEC8}"/>
              </a:ext>
            </a:extLst>
          </p:cNvPr>
          <p:cNvSpPr>
            <a:spLocks noGrp="1"/>
          </p:cNvSpPr>
          <p:nvPr>
            <p:ph idx="1"/>
          </p:nvPr>
        </p:nvSpPr>
        <p:spPr/>
        <p:txBody>
          <a:bodyPr/>
          <a:lstStyle/>
          <a:p>
            <a:pPr marL="0" indent="0" algn="just">
              <a:buNone/>
            </a:pPr>
            <a:r>
              <a:rPr lang="en-US" altLang="en-US" dirty="0" err="1"/>
              <a:t>Globalisation</a:t>
            </a:r>
            <a:r>
              <a:rPr lang="en-US" altLang="en-US" dirty="0"/>
              <a:t> is permitting mighty global players to make huge, quick profits at crippling social and economic cost to citizens of the ‘host state’.</a:t>
            </a:r>
          </a:p>
          <a:p>
            <a:pPr marL="0" indent="0" algn="just">
              <a:buNone/>
            </a:pPr>
            <a:endParaRPr lang="en-US" altLang="en-US" dirty="0"/>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59</a:t>
            </a:fld>
            <a:endParaRPr lang="en-MY"/>
          </a:p>
        </p:txBody>
      </p:sp>
    </p:spTree>
    <p:extLst>
      <p:ext uri="{BB962C8B-B14F-4D97-AF65-F5344CB8AC3E}">
        <p14:creationId xmlns:p14="http://schemas.microsoft.com/office/powerpoint/2010/main" val="3059646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3E5F8-CBD1-42A3-A0A1-5279429AA817}"/>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2AE43333-6937-4A19-80D6-A648B60934E8}"/>
              </a:ext>
            </a:extLst>
          </p:cNvPr>
          <p:cNvSpPr>
            <a:spLocks noGrp="1"/>
          </p:cNvSpPr>
          <p:nvPr>
            <p:ph idx="1"/>
          </p:nvPr>
        </p:nvSpPr>
        <p:spPr/>
        <p:txBody>
          <a:bodyPr/>
          <a:lstStyle/>
          <a:p>
            <a:r>
              <a:rPr lang="en-US" sz="2800" dirty="0"/>
              <a:t>For example, despite the covid-19 catastrophe, the 1994 WTO intellectual property provisions are being vigorously enforced against the Third World by Western corporations.  16% of the high-income countries have secured 60% of the vaccine. 84% poor countries will have access only by end of 2023. IP rights are taking precedence over </a:t>
            </a:r>
            <a:r>
              <a:rPr lang="en-US" sz="2800" dirty="0" err="1"/>
              <a:t>coloured</a:t>
            </a:r>
            <a:r>
              <a:rPr lang="en-US" sz="2800" dirty="0"/>
              <a:t> lives</a:t>
            </a:r>
            <a:r>
              <a:rPr lang="en-US" dirty="0"/>
              <a:t>. </a:t>
            </a:r>
            <a:endParaRPr lang="en-GB" dirty="0"/>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6</a:t>
            </a:fld>
            <a:endParaRPr lang="en-MY"/>
          </a:p>
        </p:txBody>
      </p:sp>
    </p:spTree>
    <p:extLst>
      <p:ext uri="{BB962C8B-B14F-4D97-AF65-F5344CB8AC3E}">
        <p14:creationId xmlns:p14="http://schemas.microsoft.com/office/powerpoint/2010/main" val="180510435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73993-AC9C-4F19-BF63-590F9B33431C}"/>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1AAAA4D6-C80E-43AE-AEC4-DED190ED80B8}"/>
              </a:ext>
            </a:extLst>
          </p:cNvPr>
          <p:cNvSpPr>
            <a:spLocks noGrp="1"/>
          </p:cNvSpPr>
          <p:nvPr>
            <p:ph idx="1"/>
          </p:nvPr>
        </p:nvSpPr>
        <p:spPr/>
        <p:txBody>
          <a:bodyPr/>
          <a:lstStyle/>
          <a:p>
            <a:r>
              <a:rPr lang="en-US" altLang="en-US" dirty="0" err="1"/>
              <a:t>Globalisation</a:t>
            </a:r>
            <a:r>
              <a:rPr lang="en-US" altLang="en-US" dirty="0"/>
              <a:t> is a danger to democracy in the sense that in a world as a single market, the money-dealers rule. Economics is devouring politics.  Commerce has become culture.  State power has been handed over to financial oligarchs from abroad.  </a:t>
            </a:r>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60</a:t>
            </a:fld>
            <a:endParaRPr lang="en-MY"/>
          </a:p>
        </p:txBody>
      </p:sp>
    </p:spTree>
    <p:extLst>
      <p:ext uri="{BB962C8B-B14F-4D97-AF65-F5344CB8AC3E}">
        <p14:creationId xmlns:p14="http://schemas.microsoft.com/office/powerpoint/2010/main" val="3458168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22C12-3145-43CD-BA1C-4A2E0AA0FAF9}"/>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AE69BEC4-5818-4371-89B9-090D29C10A0B}"/>
              </a:ext>
            </a:extLst>
          </p:cNvPr>
          <p:cNvSpPr>
            <a:spLocks noGrp="1"/>
          </p:cNvSpPr>
          <p:nvPr>
            <p:ph idx="1"/>
          </p:nvPr>
        </p:nvSpPr>
        <p:spPr/>
        <p:txBody>
          <a:bodyPr/>
          <a:lstStyle/>
          <a:p>
            <a:pPr marL="0" indent="0" algn="just">
              <a:buNone/>
            </a:pPr>
            <a:r>
              <a:rPr lang="en-US" altLang="en-US" dirty="0" err="1"/>
              <a:t>Globalisation</a:t>
            </a:r>
            <a:r>
              <a:rPr lang="en-US" altLang="en-US" dirty="0"/>
              <a:t> has very serious authoritarian tendencies.  It weakens the nation state and compels it to submit to the dictates of the international market.  Transnational corporations, international bodies like the IMF and credit-rating institutions like Moody’s Investors’ Services have now emerged as the principal sites of economic, social and political power. </a:t>
            </a:r>
          </a:p>
          <a:p>
            <a:pPr marL="0" indent="0" algn="just">
              <a:buNone/>
            </a:pPr>
            <a:endParaRPr lang="en-US" altLang="en-US" dirty="0"/>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61</a:t>
            </a:fld>
            <a:endParaRPr lang="en-MY"/>
          </a:p>
        </p:txBody>
      </p:sp>
    </p:spTree>
    <p:extLst>
      <p:ext uri="{BB962C8B-B14F-4D97-AF65-F5344CB8AC3E}">
        <p14:creationId xmlns:p14="http://schemas.microsoft.com/office/powerpoint/2010/main" val="179529119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E29E7-D4DB-4C2E-B207-E0ECA655B8A6}"/>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EEEB2B20-96F6-4CEB-ACC6-1717C19D951B}"/>
              </a:ext>
            </a:extLst>
          </p:cNvPr>
          <p:cNvSpPr>
            <a:spLocks noGrp="1"/>
          </p:cNvSpPr>
          <p:nvPr>
            <p:ph idx="1"/>
          </p:nvPr>
        </p:nvSpPr>
        <p:spPr/>
        <p:txBody>
          <a:bodyPr/>
          <a:lstStyle/>
          <a:p>
            <a:pPr marL="0" indent="0" algn="just">
              <a:buNone/>
            </a:pPr>
            <a:r>
              <a:rPr lang="en-US" altLang="en-US" dirty="0"/>
              <a:t>Social welfare policies are in peril.  </a:t>
            </a:r>
            <a:r>
              <a:rPr lang="en-US" altLang="en-US" dirty="0" err="1"/>
              <a:t>Globalisation</a:t>
            </a:r>
            <a:r>
              <a:rPr lang="en-US" altLang="en-US" dirty="0"/>
              <a:t> is intolerant of state regulation of the economy.</a:t>
            </a:r>
          </a:p>
          <a:p>
            <a:pPr marL="0" indent="0" algn="just">
              <a:buNone/>
            </a:pPr>
            <a:endParaRPr lang="en-US" altLang="en-US" dirty="0"/>
          </a:p>
          <a:p>
            <a:pPr marL="0" indent="0" algn="just">
              <a:buNone/>
            </a:pPr>
            <a:r>
              <a:rPr lang="en-US" altLang="en-US" dirty="0"/>
              <a:t>The juggernaut of </a:t>
            </a:r>
            <a:r>
              <a:rPr lang="en-US" altLang="en-US" dirty="0" err="1"/>
              <a:t>globalisation</a:t>
            </a:r>
            <a:r>
              <a:rPr lang="en-US" altLang="en-US" dirty="0"/>
              <a:t> is leading to a uniform mode of thought, life-styles and preferences.  This is resulting in a </a:t>
            </a:r>
            <a:r>
              <a:rPr lang="en-US" altLang="en-US" dirty="0" err="1"/>
              <a:t>civilisational</a:t>
            </a:r>
            <a:r>
              <a:rPr lang="en-US" altLang="en-US" dirty="0"/>
              <a:t> crisis.  Non-Western cultures are in danger of annihilation or assimilation.</a:t>
            </a:r>
          </a:p>
        </p:txBody>
      </p:sp>
      <p:sp>
        <p:nvSpPr>
          <p:cNvPr id="4" name="Slide Number Placeholder 3"/>
          <p:cNvSpPr>
            <a:spLocks noGrp="1"/>
          </p:cNvSpPr>
          <p:nvPr>
            <p:ph type="sldNum" sz="quarter" idx="12"/>
          </p:nvPr>
        </p:nvSpPr>
        <p:spPr/>
        <p:txBody>
          <a:bodyPr/>
          <a:lstStyle/>
          <a:p>
            <a:fld id="{26C0C1B4-5543-4FF4-A74B-F2C9A6E240F3}" type="slidenum">
              <a:rPr lang="en-MY" smtClean="0"/>
              <a:t>62</a:t>
            </a:fld>
            <a:endParaRPr lang="en-MY"/>
          </a:p>
        </p:txBody>
      </p:sp>
    </p:spTree>
    <p:extLst>
      <p:ext uri="{BB962C8B-B14F-4D97-AF65-F5344CB8AC3E}">
        <p14:creationId xmlns:p14="http://schemas.microsoft.com/office/powerpoint/2010/main" val="161725204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FCF2C-2F9F-409E-96C1-9A05B243E1E7}"/>
              </a:ext>
            </a:extLst>
          </p:cNvPr>
          <p:cNvSpPr>
            <a:spLocks noGrp="1"/>
          </p:cNvSpPr>
          <p:nvPr>
            <p:ph type="title"/>
          </p:nvPr>
        </p:nvSpPr>
        <p:spPr/>
        <p:txBody>
          <a:bodyPr>
            <a:normAutofit/>
          </a:bodyPr>
          <a:lstStyle/>
          <a:p>
            <a:r>
              <a:rPr lang="en-US" altLang="en-US" sz="4400" b="1" dirty="0"/>
              <a:t>14. HUMAN RIGHTS AND THE WAR 			AGAINST TERRORISM</a:t>
            </a:r>
            <a:endParaRPr lang="en-MY" dirty="0"/>
          </a:p>
        </p:txBody>
      </p:sp>
      <p:sp>
        <p:nvSpPr>
          <p:cNvPr id="3" name="Content Placeholder 2">
            <a:extLst>
              <a:ext uri="{FF2B5EF4-FFF2-40B4-BE49-F238E27FC236}">
                <a16:creationId xmlns:a16="http://schemas.microsoft.com/office/drawing/2014/main" id="{1E0F6CA9-CDB5-4774-A125-AB2D3F8C9D1F}"/>
              </a:ext>
            </a:extLst>
          </p:cNvPr>
          <p:cNvSpPr>
            <a:spLocks noGrp="1"/>
          </p:cNvSpPr>
          <p:nvPr>
            <p:ph idx="1"/>
          </p:nvPr>
        </p:nvSpPr>
        <p:spPr/>
        <p:txBody>
          <a:bodyPr/>
          <a:lstStyle/>
          <a:p>
            <a:pPr marL="50800" indent="-50800" algn="just">
              <a:buNone/>
            </a:pPr>
            <a:r>
              <a:rPr lang="en-US" altLang="en-US" dirty="0"/>
              <a:t>The savagery involved in the killing, maiming,  beheading or rape of innocent civilians by terrorists and militants in many Muslim countries is a crime against humanity. On this, there is probably very little disagreement. But the “bigger picture” is rather different. </a:t>
            </a:r>
          </a:p>
          <a:p>
            <a:pPr marL="50800" indent="-50800" algn="just">
              <a:buNone/>
            </a:pPr>
            <a:endParaRPr lang="en-US" altLang="en-US" dirty="0"/>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63</a:t>
            </a:fld>
            <a:endParaRPr lang="en-MY"/>
          </a:p>
        </p:txBody>
      </p:sp>
    </p:spTree>
    <p:extLst>
      <p:ext uri="{BB962C8B-B14F-4D97-AF65-F5344CB8AC3E}">
        <p14:creationId xmlns:p14="http://schemas.microsoft.com/office/powerpoint/2010/main" val="360642890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E2373-32AE-4591-9B37-9F9D80657E79}"/>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A9AAC604-CA4F-4028-8708-4832C2677D4E}"/>
              </a:ext>
            </a:extLst>
          </p:cNvPr>
          <p:cNvSpPr>
            <a:spLocks noGrp="1"/>
          </p:cNvSpPr>
          <p:nvPr>
            <p:ph idx="1"/>
          </p:nvPr>
        </p:nvSpPr>
        <p:spPr/>
        <p:txBody>
          <a:bodyPr/>
          <a:lstStyle/>
          <a:p>
            <a:pPr marL="0" indent="0" algn="just">
              <a:buNone/>
            </a:pPr>
            <a:r>
              <a:rPr lang="en-US" altLang="en-US" dirty="0"/>
              <a:t>First, terrorism is not new. </a:t>
            </a:r>
          </a:p>
          <a:p>
            <a:pPr marL="0" indent="0" algn="just">
              <a:buNone/>
            </a:pPr>
            <a:r>
              <a:rPr lang="en-US" altLang="en-US" dirty="0"/>
              <a:t>Second, state terrorism is no less despicable than terrorism by non-state actors. What the world today is witnessing is not a war against terrorists but a war between terrorists. In the words of Noam Chomsky, September Eleven was the first time in history that the West received the kind of attack that it carries out routinely in the rest of the world. </a:t>
            </a:r>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64</a:t>
            </a:fld>
            <a:endParaRPr lang="en-MY"/>
          </a:p>
        </p:txBody>
      </p:sp>
    </p:spTree>
    <p:extLst>
      <p:ext uri="{BB962C8B-B14F-4D97-AF65-F5344CB8AC3E}">
        <p14:creationId xmlns:p14="http://schemas.microsoft.com/office/powerpoint/2010/main" val="211989410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1F1C4-5F65-4CD7-AEAB-D39BBFDEFC72}"/>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40C36E9C-A666-43B2-8430-07A98CB24F65}"/>
              </a:ext>
            </a:extLst>
          </p:cNvPr>
          <p:cNvSpPr>
            <a:spLocks noGrp="1"/>
          </p:cNvSpPr>
          <p:nvPr>
            <p:ph idx="1"/>
          </p:nvPr>
        </p:nvSpPr>
        <p:spPr/>
        <p:txBody>
          <a:bodyPr/>
          <a:lstStyle/>
          <a:p>
            <a:pPr marL="0" indent="0">
              <a:buNone/>
            </a:pPr>
            <a:r>
              <a:rPr lang="en-US" altLang="en-US" dirty="0"/>
              <a:t>Third, some nations are tailoring the concept of terrorism to suit their strategic purposes.</a:t>
            </a:r>
          </a:p>
          <a:p>
            <a:pPr marL="0" indent="0">
              <a:buNone/>
            </a:pPr>
            <a:r>
              <a:rPr lang="en-US" altLang="en-US" dirty="0"/>
              <a:t> </a:t>
            </a:r>
          </a:p>
          <a:p>
            <a:pPr marL="0" indent="0">
              <a:buNone/>
            </a:pPr>
            <a:r>
              <a:rPr lang="en-US" altLang="en-US" dirty="0"/>
              <a:t>Fourth, liberation struggles for self determination are a basic right under international law. These struggles must, however, be waged in accordance with international rules of engagement. </a:t>
            </a:r>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65</a:t>
            </a:fld>
            <a:endParaRPr lang="en-MY"/>
          </a:p>
        </p:txBody>
      </p:sp>
    </p:spTree>
    <p:extLst>
      <p:ext uri="{BB962C8B-B14F-4D97-AF65-F5344CB8AC3E}">
        <p14:creationId xmlns:p14="http://schemas.microsoft.com/office/powerpoint/2010/main" val="54429971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EF020-2558-4340-B79E-29EA07188613}"/>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A337B6C2-A603-495D-832D-011A106C3136}"/>
              </a:ext>
            </a:extLst>
          </p:cNvPr>
          <p:cNvSpPr>
            <a:spLocks noGrp="1"/>
          </p:cNvSpPr>
          <p:nvPr>
            <p:ph idx="1"/>
          </p:nvPr>
        </p:nvSpPr>
        <p:spPr/>
        <p:txBody>
          <a:bodyPr/>
          <a:lstStyle/>
          <a:p>
            <a:pPr marL="0" indent="0">
              <a:buNone/>
            </a:pPr>
            <a:r>
              <a:rPr lang="en-US" altLang="en-US" dirty="0"/>
              <a:t>Fifth, there is much hype about September Eleven as having changed the world. In fact, many other “September Elevens” of greater savagery – many of them perpetrated by Europe and America - have gone unrecognized and </a:t>
            </a:r>
            <a:r>
              <a:rPr lang="en-US" altLang="en-US" dirty="0" err="1"/>
              <a:t>unmourned</a:t>
            </a:r>
            <a:r>
              <a:rPr lang="en-US" altLang="en-US" dirty="0"/>
              <a:t>. </a:t>
            </a:r>
          </a:p>
          <a:p>
            <a:pPr marL="0" indent="0">
              <a:buNone/>
            </a:pPr>
            <a:endParaRPr lang="en-US" altLang="en-US" dirty="0"/>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66</a:t>
            </a:fld>
            <a:endParaRPr lang="en-MY"/>
          </a:p>
        </p:txBody>
      </p:sp>
    </p:spTree>
    <p:extLst>
      <p:ext uri="{BB962C8B-B14F-4D97-AF65-F5344CB8AC3E}">
        <p14:creationId xmlns:p14="http://schemas.microsoft.com/office/powerpoint/2010/main" val="360117933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C492A-7FA8-4A26-818D-7B6D24D9DF41}"/>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BC93EF7E-EE13-4CAF-AFA7-91818D087A2B}"/>
              </a:ext>
            </a:extLst>
          </p:cNvPr>
          <p:cNvSpPr>
            <a:spLocks noGrp="1"/>
          </p:cNvSpPr>
          <p:nvPr>
            <p:ph idx="1"/>
          </p:nvPr>
        </p:nvSpPr>
        <p:spPr/>
        <p:txBody>
          <a:bodyPr/>
          <a:lstStyle/>
          <a:p>
            <a:r>
              <a:rPr lang="en-US" altLang="en-US" dirty="0"/>
              <a:t>Sixth, there is global fixation with “Islamic terrorism”.  This  has jeopardized the life and liberty of Muslims everywhere. They are being reviled in the same way Jews were before World War II.  Human rights activists are beginning to distinguish between “political detainees” and “Islamic extremists”.  Islam-bashing and racial profiling have gained acceptability.</a:t>
            </a:r>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67</a:t>
            </a:fld>
            <a:endParaRPr lang="en-MY"/>
          </a:p>
        </p:txBody>
      </p:sp>
    </p:spTree>
    <p:extLst>
      <p:ext uri="{BB962C8B-B14F-4D97-AF65-F5344CB8AC3E}">
        <p14:creationId xmlns:p14="http://schemas.microsoft.com/office/powerpoint/2010/main" val="200455058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6502B-19E5-4A71-8478-039FBA93AB5B}"/>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402162F7-3B8B-45BD-9018-0A1AE52F9522}"/>
              </a:ext>
            </a:extLst>
          </p:cNvPr>
          <p:cNvSpPr>
            <a:spLocks noGrp="1"/>
          </p:cNvSpPr>
          <p:nvPr>
            <p:ph idx="1"/>
          </p:nvPr>
        </p:nvSpPr>
        <p:spPr/>
        <p:txBody>
          <a:bodyPr/>
          <a:lstStyle/>
          <a:p>
            <a:pPr marL="0" indent="0">
              <a:buNone/>
            </a:pPr>
            <a:r>
              <a:rPr lang="en-US" altLang="en-US" dirty="0"/>
              <a:t>Seventh, the root causes of terrorism need to be addressed. The UN, the US and nations like Israel, the UK and Australia need to remember that no nation can ever become so powerful as to snuff out the flame of freedom and the yearning for justice. There will always be people who will be prepared to die on their feet than live on their knees. </a:t>
            </a:r>
          </a:p>
          <a:p>
            <a:pPr marL="0" indent="0">
              <a:buNone/>
            </a:pPr>
            <a:r>
              <a:rPr lang="en-US" altLang="en-US" dirty="0"/>
              <a:t> </a:t>
            </a:r>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68</a:t>
            </a:fld>
            <a:endParaRPr lang="en-MY"/>
          </a:p>
        </p:txBody>
      </p:sp>
    </p:spTree>
    <p:extLst>
      <p:ext uri="{BB962C8B-B14F-4D97-AF65-F5344CB8AC3E}">
        <p14:creationId xmlns:p14="http://schemas.microsoft.com/office/powerpoint/2010/main" val="215393129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0E0A6-920B-443E-9053-EED7C7AE0DA2}"/>
              </a:ext>
            </a:extLst>
          </p:cNvPr>
          <p:cNvSpPr>
            <a:spLocks noGrp="1"/>
          </p:cNvSpPr>
          <p:nvPr>
            <p:ph type="title"/>
          </p:nvPr>
        </p:nvSpPr>
        <p:spPr/>
        <p:txBody>
          <a:bodyPr/>
          <a:lstStyle/>
          <a:p>
            <a:r>
              <a:rPr lang="en-US" altLang="en-US" sz="4400" b="1" dirty="0"/>
              <a:t>Conclusion</a:t>
            </a:r>
            <a:endParaRPr lang="en-MY" dirty="0"/>
          </a:p>
        </p:txBody>
      </p:sp>
      <p:sp>
        <p:nvSpPr>
          <p:cNvPr id="3" name="Content Placeholder 2">
            <a:extLst>
              <a:ext uri="{FF2B5EF4-FFF2-40B4-BE49-F238E27FC236}">
                <a16:creationId xmlns:a16="http://schemas.microsoft.com/office/drawing/2014/main" id="{A1699153-D1F5-43ED-A7C2-F960B198203D}"/>
              </a:ext>
            </a:extLst>
          </p:cNvPr>
          <p:cNvSpPr>
            <a:spLocks noGrp="1"/>
          </p:cNvSpPr>
          <p:nvPr>
            <p:ph idx="1"/>
          </p:nvPr>
        </p:nvSpPr>
        <p:spPr/>
        <p:txBody>
          <a:bodyPr>
            <a:normAutofit/>
          </a:bodyPr>
          <a:lstStyle/>
          <a:p>
            <a:pPr marL="0" indent="0">
              <a:buNone/>
            </a:pPr>
            <a:r>
              <a:rPr lang="en-US" sz="2800" dirty="0"/>
              <a:t>There are many ways of  viewing human rights. </a:t>
            </a:r>
          </a:p>
          <a:p>
            <a:pPr marL="514350" indent="-514350">
              <a:buAutoNum type="arabicPeriod"/>
            </a:pPr>
            <a:r>
              <a:rPr lang="en-US" sz="2800" dirty="0"/>
              <a:t>Through the lens of the “natural law” theory. This theory holds that human rights are universal, fundamental and inalienable and are resistant to trade-offs. </a:t>
            </a:r>
          </a:p>
          <a:p>
            <a:pPr marL="0" indent="0">
              <a:buNone/>
            </a:pPr>
            <a:r>
              <a:rPr lang="en-US" sz="2800" dirty="0"/>
              <a:t>	</a:t>
            </a:r>
            <a:endParaRPr lang="en-GB" sz="2800" dirty="0"/>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69</a:t>
            </a:fld>
            <a:endParaRPr lang="en-MY"/>
          </a:p>
        </p:txBody>
      </p:sp>
    </p:spTree>
    <p:extLst>
      <p:ext uri="{BB962C8B-B14F-4D97-AF65-F5344CB8AC3E}">
        <p14:creationId xmlns:p14="http://schemas.microsoft.com/office/powerpoint/2010/main" val="3978480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E83B1-4BD7-4EEB-A8E5-E95F8323E43A}"/>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663FCBC8-CB27-41BB-B8DE-24C977159C40}"/>
              </a:ext>
            </a:extLst>
          </p:cNvPr>
          <p:cNvSpPr>
            <a:spLocks noGrp="1"/>
          </p:cNvSpPr>
          <p:nvPr>
            <p:ph idx="1"/>
          </p:nvPr>
        </p:nvSpPr>
        <p:spPr/>
        <p:txBody>
          <a:bodyPr/>
          <a:lstStyle/>
          <a:p>
            <a:pPr marL="0" indent="0">
              <a:buNone/>
            </a:pPr>
            <a:r>
              <a:rPr lang="en-US" sz="2800" dirty="0"/>
              <a:t>Two Asian authors, </a:t>
            </a:r>
            <a:r>
              <a:rPr lang="en-US" sz="2800" dirty="0" err="1"/>
              <a:t>Jomo</a:t>
            </a:r>
            <a:r>
              <a:rPr lang="en-US" sz="2800" dirty="0"/>
              <a:t> </a:t>
            </a:r>
            <a:r>
              <a:rPr lang="en-US" sz="2800" dirty="0" err="1"/>
              <a:t>Sundram</a:t>
            </a:r>
            <a:r>
              <a:rPr lang="en-US" sz="2800" dirty="0"/>
              <a:t> and Anis </a:t>
            </a:r>
            <a:r>
              <a:rPr lang="en-US" sz="2800" dirty="0" err="1"/>
              <a:t>Chowdhry</a:t>
            </a:r>
            <a:r>
              <a:rPr lang="en-US" sz="2800" dirty="0"/>
              <a:t> have recently written to ask whether the international regime of intellectual property is a cause of death and genocide? </a:t>
            </a:r>
          </a:p>
          <a:p>
            <a:pPr marL="0" indent="0">
              <a:buNone/>
            </a:pPr>
            <a:r>
              <a:rPr lang="en-US" sz="2800" dirty="0"/>
              <a:t>One is tempted to observe that (</a:t>
            </a:r>
            <a:r>
              <a:rPr lang="en-US" sz="2800" dirty="0" err="1"/>
              <a:t>i</a:t>
            </a:r>
            <a:r>
              <a:rPr lang="en-US" sz="2800" dirty="0"/>
              <a:t>) determining whether a human right is involved, and (ii) whether it has been violated is not an exercise that can ever be conducted objectively, fairly and impartially.    </a:t>
            </a:r>
            <a:endParaRPr lang="en-GB" sz="2800" dirty="0"/>
          </a:p>
          <a:p>
            <a:pPr marL="0" indent="0">
              <a:buNone/>
            </a:pPr>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7</a:t>
            </a:fld>
            <a:endParaRPr lang="en-MY"/>
          </a:p>
        </p:txBody>
      </p:sp>
    </p:spTree>
    <p:extLst>
      <p:ext uri="{BB962C8B-B14F-4D97-AF65-F5344CB8AC3E}">
        <p14:creationId xmlns:p14="http://schemas.microsoft.com/office/powerpoint/2010/main" val="81393910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B5CD3-B69A-4F42-9B72-196BD39B0BA9}"/>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F0F40EE4-6F81-43C7-A84A-790C45634C21}"/>
              </a:ext>
            </a:extLst>
          </p:cNvPr>
          <p:cNvSpPr>
            <a:spLocks noGrp="1"/>
          </p:cNvSpPr>
          <p:nvPr>
            <p:ph idx="1"/>
          </p:nvPr>
        </p:nvSpPr>
        <p:spPr/>
        <p:txBody>
          <a:bodyPr/>
          <a:lstStyle/>
          <a:p>
            <a:pPr marL="0" indent="0">
              <a:buNone/>
            </a:pPr>
            <a:r>
              <a:rPr lang="en-US" dirty="0"/>
              <a:t>2. Through the lens of the “interest theory”. According to this theory, human rights are tools to fulfill certain interests. These interests may be individual, community or a mixture of both. </a:t>
            </a:r>
          </a:p>
          <a:p>
            <a:pPr marL="0" indent="0">
              <a:buNone/>
            </a:pPr>
            <a:r>
              <a:rPr lang="en-US" dirty="0"/>
              <a:t>Human rights are mere instruments  for promoting the achievement of higher interests and are  therefore open to trade offs.   </a:t>
            </a:r>
            <a:endParaRPr lang="en-GB" dirty="0"/>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70</a:t>
            </a:fld>
            <a:endParaRPr lang="en-MY"/>
          </a:p>
        </p:txBody>
      </p:sp>
    </p:spTree>
    <p:extLst>
      <p:ext uri="{BB962C8B-B14F-4D97-AF65-F5344CB8AC3E}">
        <p14:creationId xmlns:p14="http://schemas.microsoft.com/office/powerpoint/2010/main" val="236899962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2AE4-28B2-4AAE-8CE1-69E24772D577}"/>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29CB6950-6F3B-4F1C-A99E-AFA5DD8D9227}"/>
              </a:ext>
            </a:extLst>
          </p:cNvPr>
          <p:cNvSpPr>
            <a:spLocks noGrp="1"/>
          </p:cNvSpPr>
          <p:nvPr>
            <p:ph idx="1"/>
          </p:nvPr>
        </p:nvSpPr>
        <p:spPr/>
        <p:txBody>
          <a:bodyPr/>
          <a:lstStyle/>
          <a:p>
            <a:pPr algn="just"/>
            <a:r>
              <a:rPr lang="en-US" altLang="en-US" dirty="0"/>
              <a:t>The Western concept of human rights is closer to the natural rights concept. </a:t>
            </a:r>
          </a:p>
          <a:p>
            <a:pPr algn="just"/>
            <a:r>
              <a:rPr lang="en-US" altLang="en-US" dirty="0"/>
              <a:t>It stands out for its individualism, its support for freedom of contract, its emphasis on the right to property and its preference for civil and political liberties over economic rights.  </a:t>
            </a:r>
          </a:p>
          <a:p>
            <a:pPr algn="just"/>
            <a:r>
              <a:rPr lang="en-US" altLang="en-US" dirty="0"/>
              <a:t>The West sees human rights as consisting largely of limitations on the power of the government.  </a:t>
            </a:r>
          </a:p>
          <a:p>
            <a:endParaRPr lang="en-GB" dirty="0"/>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71</a:t>
            </a:fld>
            <a:endParaRPr lang="en-MY"/>
          </a:p>
        </p:txBody>
      </p:sp>
    </p:spTree>
    <p:extLst>
      <p:ext uri="{BB962C8B-B14F-4D97-AF65-F5344CB8AC3E}">
        <p14:creationId xmlns:p14="http://schemas.microsoft.com/office/powerpoint/2010/main" val="53622841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93536-DF5F-4755-B886-410F46F106EA}"/>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CA754323-EB39-4A90-8533-3C599FB837A2}"/>
              </a:ext>
            </a:extLst>
          </p:cNvPr>
          <p:cNvSpPr>
            <a:spLocks noGrp="1"/>
          </p:cNvSpPr>
          <p:nvPr>
            <p:ph idx="1"/>
          </p:nvPr>
        </p:nvSpPr>
        <p:spPr/>
        <p:txBody>
          <a:bodyPr/>
          <a:lstStyle/>
          <a:p>
            <a:pPr algn="just"/>
            <a:r>
              <a:rPr lang="en-US" altLang="en-US" sz="2800" dirty="0"/>
              <a:t>It proceeds on the assumption that human rights are universal and transcendental.</a:t>
            </a:r>
          </a:p>
          <a:p>
            <a:pPr algn="just"/>
            <a:r>
              <a:rPr lang="en-US" altLang="en-US" sz="2800" dirty="0"/>
              <a:t>In contrast, Asian formulations treat human rights as tools for higher ends. Asians place individual rights in the backdrop of communitarian goals, argue strongly in </a:t>
            </a:r>
            <a:r>
              <a:rPr lang="en-US" altLang="en-US" sz="2800" dirty="0" err="1"/>
              <a:t>favour</a:t>
            </a:r>
            <a:r>
              <a:rPr lang="en-US" altLang="en-US" sz="2800" dirty="0"/>
              <a:t> of re-distribution of property and place emphasis on economic rights side by side with political liberties.  </a:t>
            </a:r>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72</a:t>
            </a:fld>
            <a:endParaRPr lang="en-MY"/>
          </a:p>
        </p:txBody>
      </p:sp>
    </p:spTree>
    <p:extLst>
      <p:ext uri="{BB962C8B-B14F-4D97-AF65-F5344CB8AC3E}">
        <p14:creationId xmlns:p14="http://schemas.microsoft.com/office/powerpoint/2010/main" val="362143427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98052-12AB-4F0C-87C8-484605B4220F}"/>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8F655CE0-BAA0-4A61-9443-3CA745D080C8}"/>
              </a:ext>
            </a:extLst>
          </p:cNvPr>
          <p:cNvSpPr>
            <a:spLocks noGrp="1"/>
          </p:cNvSpPr>
          <p:nvPr>
            <p:ph idx="1"/>
          </p:nvPr>
        </p:nvSpPr>
        <p:spPr/>
        <p:txBody>
          <a:bodyPr/>
          <a:lstStyle/>
          <a:p>
            <a:pPr algn="just"/>
            <a:r>
              <a:rPr lang="en-US" altLang="en-US" sz="2800" dirty="0"/>
              <a:t>In Asian writings, there is increasing recognition that not only the structure of the state but also private </a:t>
            </a:r>
            <a:r>
              <a:rPr lang="en-US" altLang="en-US" sz="2800" dirty="0" err="1"/>
              <a:t>centres</a:t>
            </a:r>
            <a:r>
              <a:rPr lang="en-US" altLang="en-US" sz="2800" dirty="0"/>
              <a:t> of power within the national state pose a threat to human rights.</a:t>
            </a:r>
          </a:p>
          <a:p>
            <a:pPr algn="just"/>
            <a:r>
              <a:rPr lang="en-US" altLang="en-US" sz="2800" dirty="0"/>
              <a:t>Additionally, there is a strong belief that multifarious, Western-dominated, international institutions and forces pose a continuing threat</a:t>
            </a:r>
          </a:p>
          <a:p>
            <a:pPr marL="0" indent="0" algn="just">
              <a:buNone/>
            </a:pPr>
            <a:r>
              <a:rPr lang="en-US" altLang="en-US" sz="2800" dirty="0"/>
              <a:t>    to human rights in Asia and Africa.  </a:t>
            </a:r>
          </a:p>
          <a:p>
            <a:pPr algn="just"/>
            <a:r>
              <a:rPr lang="en-US" altLang="en-US" sz="2800" dirty="0"/>
              <a:t>There is appeal to relativistic and pluralistic values as opposed to monistic and universal values.</a:t>
            </a:r>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73</a:t>
            </a:fld>
            <a:endParaRPr lang="en-MY"/>
          </a:p>
        </p:txBody>
      </p:sp>
    </p:spTree>
    <p:extLst>
      <p:ext uri="{BB962C8B-B14F-4D97-AF65-F5344CB8AC3E}">
        <p14:creationId xmlns:p14="http://schemas.microsoft.com/office/powerpoint/2010/main" val="150053326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83938-F0F0-4E64-B8D9-88DA7755E1EA}"/>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F9DD014C-365E-46B0-8E08-FDBEF669CED3}"/>
              </a:ext>
            </a:extLst>
          </p:cNvPr>
          <p:cNvSpPr>
            <a:spLocks noGrp="1"/>
          </p:cNvSpPr>
          <p:nvPr>
            <p:ph idx="1"/>
          </p:nvPr>
        </p:nvSpPr>
        <p:spPr/>
        <p:txBody>
          <a:bodyPr/>
          <a:lstStyle/>
          <a:p>
            <a:pPr marL="0" indent="0">
              <a:buNone/>
            </a:pPr>
            <a:r>
              <a:rPr lang="en-US" altLang="en-US" dirty="0"/>
              <a:t>These differences should not, however, be exaggerated.  A large core of shared values also exists between the East and the West and between national and international formulations of the rights of human beings. </a:t>
            </a:r>
          </a:p>
          <a:p>
            <a:pPr marL="0" indent="0">
              <a:buNone/>
            </a:pPr>
            <a:r>
              <a:rPr lang="en-US" altLang="en-US" dirty="0"/>
              <a:t>The challenge is to search for this common core, to expand it and to bridge the gap between theory and reality. </a:t>
            </a:r>
          </a:p>
          <a:p>
            <a:pPr marL="0" indent="0">
              <a:buNone/>
            </a:pPr>
            <a:r>
              <a:rPr lang="en-US" altLang="en-US" dirty="0"/>
              <a:t>The EU has taught us that despite wide cultural and historical  divergences, a common stand on human values can be adopted. </a:t>
            </a:r>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74</a:t>
            </a:fld>
            <a:endParaRPr lang="en-MY"/>
          </a:p>
        </p:txBody>
      </p:sp>
    </p:spTree>
    <p:extLst>
      <p:ext uri="{BB962C8B-B14F-4D97-AF65-F5344CB8AC3E}">
        <p14:creationId xmlns:p14="http://schemas.microsoft.com/office/powerpoint/2010/main" val="247097808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7C73E-3FD1-4AE2-A768-C07FCD4B0FDE}"/>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4D42F5C4-9034-41E7-9103-80DCFDEBF9C3}"/>
              </a:ext>
            </a:extLst>
          </p:cNvPr>
          <p:cNvSpPr>
            <a:spLocks noGrp="1"/>
          </p:cNvSpPr>
          <p:nvPr>
            <p:ph idx="1"/>
          </p:nvPr>
        </p:nvSpPr>
        <p:spPr/>
        <p:txBody>
          <a:bodyPr/>
          <a:lstStyle/>
          <a:p>
            <a:r>
              <a:rPr lang="en-US" altLang="en-US" dirty="0"/>
              <a:t>ASEAN could enhance its inter-governmental cooperation on the protection and promotion of human rights in accordance with the Phnom Penh Statement. We could learn from the EU experience. </a:t>
            </a:r>
          </a:p>
          <a:p>
            <a:endParaRPr lang="en-US" altLang="en-US" dirty="0"/>
          </a:p>
          <a:p>
            <a:r>
              <a:rPr lang="en-US" altLang="en-US" dirty="0"/>
              <a:t>All in all, we need to recognize that despite some conflicting values and attitudes, the West and East, the North and the South can by adopting holistic attitudes, learn from each other. </a:t>
            </a:r>
            <a:endParaRPr lang="en-GB" dirty="0"/>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75</a:t>
            </a:fld>
            <a:endParaRPr lang="en-MY"/>
          </a:p>
        </p:txBody>
      </p:sp>
    </p:spTree>
    <p:extLst>
      <p:ext uri="{BB962C8B-B14F-4D97-AF65-F5344CB8AC3E}">
        <p14:creationId xmlns:p14="http://schemas.microsoft.com/office/powerpoint/2010/main" val="4047174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61E80-DBB8-4F97-A05F-E55BF031A77C}"/>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062564F9-0834-490A-876C-EFAF65D1BCC1}"/>
              </a:ext>
            </a:extLst>
          </p:cNvPr>
          <p:cNvSpPr>
            <a:spLocks noGrp="1"/>
          </p:cNvSpPr>
          <p:nvPr>
            <p:ph idx="1"/>
          </p:nvPr>
        </p:nvSpPr>
        <p:spPr/>
        <p:txBody>
          <a:bodyPr/>
          <a:lstStyle/>
          <a:p>
            <a:pPr marL="0" indent="0">
              <a:buNone/>
            </a:pPr>
            <a:r>
              <a:rPr lang="en-US" altLang="en-US" sz="2800" dirty="0"/>
              <a:t>Despite this challenge of subjectivity, I wish to submit that this is an age of human rights – at least of human rights advocacy. The quest for the inalienable rights of human beings has gained universal appeal.  It is now generally </a:t>
            </a:r>
            <a:r>
              <a:rPr lang="en-US" altLang="en-US" sz="2800" dirty="0" err="1"/>
              <a:t>recognised</a:t>
            </a:r>
            <a:r>
              <a:rPr lang="en-US" altLang="en-US" sz="2800" dirty="0"/>
              <a:t> that state sovereignty is a shield against external aggression.  It cannot be used as a sword against one’s own nationals.  Abuses anywhere deserve condemnation because “injustice anywhere is a threat to justice everywhere” (Martin Luther King).</a:t>
            </a:r>
          </a:p>
          <a:p>
            <a:endParaRPr lang="en-GB" dirty="0"/>
          </a:p>
          <a:p>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8</a:t>
            </a:fld>
            <a:endParaRPr lang="en-MY"/>
          </a:p>
        </p:txBody>
      </p:sp>
    </p:spTree>
    <p:extLst>
      <p:ext uri="{BB962C8B-B14F-4D97-AF65-F5344CB8AC3E}">
        <p14:creationId xmlns:p14="http://schemas.microsoft.com/office/powerpoint/2010/main" val="1853265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4755A-E1D8-4263-9BBA-3C0EBA138236}"/>
              </a:ext>
            </a:extLst>
          </p:cNvPr>
          <p:cNvSpPr>
            <a:spLocks noGrp="1"/>
          </p:cNvSpPr>
          <p:nvPr>
            <p:ph type="title"/>
          </p:nvPr>
        </p:nvSpPr>
        <p:spPr/>
        <p:txBody>
          <a:bodyPr/>
          <a:lstStyle/>
          <a:p>
            <a:endParaRPr lang="en-MY"/>
          </a:p>
        </p:txBody>
      </p:sp>
      <p:sp>
        <p:nvSpPr>
          <p:cNvPr id="3" name="Content Placeholder 2">
            <a:extLst>
              <a:ext uri="{FF2B5EF4-FFF2-40B4-BE49-F238E27FC236}">
                <a16:creationId xmlns:a16="http://schemas.microsoft.com/office/drawing/2014/main" id="{5A487848-A61B-4BD0-89AA-EF2DFEA84BC4}"/>
              </a:ext>
            </a:extLst>
          </p:cNvPr>
          <p:cNvSpPr>
            <a:spLocks noGrp="1"/>
          </p:cNvSpPr>
          <p:nvPr>
            <p:ph idx="1"/>
          </p:nvPr>
        </p:nvSpPr>
        <p:spPr/>
        <p:txBody>
          <a:bodyPr/>
          <a:lstStyle/>
          <a:p>
            <a:pPr marL="50800" indent="-50800" algn="just">
              <a:buNone/>
            </a:pPr>
            <a:r>
              <a:rPr lang="en-US" altLang="en-US" dirty="0"/>
              <a:t>The </a:t>
            </a:r>
            <a:r>
              <a:rPr lang="en-US" altLang="en-US" u="sng" dirty="0"/>
              <a:t>idea</a:t>
            </a:r>
            <a:r>
              <a:rPr lang="en-US" altLang="en-US" dirty="0"/>
              <a:t> of human rights has gained universal appeal but there remain deep differences on the substantive details and </a:t>
            </a:r>
            <a:r>
              <a:rPr lang="en-US" altLang="en-US" u="sng" dirty="0"/>
              <a:t>content</a:t>
            </a:r>
            <a:r>
              <a:rPr lang="en-US" altLang="en-US" dirty="0"/>
              <a:t> of human rights ideals. </a:t>
            </a:r>
          </a:p>
          <a:p>
            <a:pPr marL="50800" indent="-50800" algn="just">
              <a:buNone/>
            </a:pPr>
            <a:r>
              <a:rPr lang="en-US" altLang="en-US" dirty="0"/>
              <a:t>The universal core or paradigm seems to be surrounded by a penumbra or fringe in which the great minds of the ‘East’ and the ‘West’ do not meet.   </a:t>
            </a:r>
            <a:endParaRPr lang="en-US" altLang="en-US" b="1" dirty="0"/>
          </a:p>
          <a:p>
            <a:pPr marL="0" indent="0">
              <a:buNone/>
            </a:pPr>
            <a:endParaRPr lang="en-MY" dirty="0"/>
          </a:p>
        </p:txBody>
      </p:sp>
      <p:sp>
        <p:nvSpPr>
          <p:cNvPr id="4" name="Slide Number Placeholder 3"/>
          <p:cNvSpPr>
            <a:spLocks noGrp="1"/>
          </p:cNvSpPr>
          <p:nvPr>
            <p:ph type="sldNum" sz="quarter" idx="12"/>
          </p:nvPr>
        </p:nvSpPr>
        <p:spPr/>
        <p:txBody>
          <a:bodyPr/>
          <a:lstStyle/>
          <a:p>
            <a:fld id="{26C0C1B4-5543-4FF4-A74B-F2C9A6E240F3}" type="slidenum">
              <a:rPr lang="en-MY" smtClean="0"/>
              <a:t>9</a:t>
            </a:fld>
            <a:endParaRPr lang="en-MY"/>
          </a:p>
        </p:txBody>
      </p:sp>
    </p:spTree>
    <p:extLst>
      <p:ext uri="{BB962C8B-B14F-4D97-AF65-F5344CB8AC3E}">
        <p14:creationId xmlns:p14="http://schemas.microsoft.com/office/powerpoint/2010/main" val="13192185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TotalTime>
  <Words>4336</Words>
  <Application>Microsoft Office PowerPoint</Application>
  <PresentationFormat>Widescreen</PresentationFormat>
  <Paragraphs>279</Paragraphs>
  <Slides>75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75</vt:i4>
      </vt:variant>
    </vt:vector>
  </HeadingPairs>
  <TitlesOfParts>
    <vt:vector size="81" baseType="lpstr">
      <vt:lpstr>Arial</vt:lpstr>
      <vt:lpstr>Baskerville Old Face</vt:lpstr>
      <vt:lpstr>Britannic Bold</vt:lpstr>
      <vt:lpstr>Calibri</vt:lpstr>
      <vt:lpstr>Calibri Light</vt:lpstr>
      <vt:lpstr>Office Theme</vt:lpstr>
      <vt:lpstr>HUMAN RIGHTS – REFLECTIONS OF THE EAST AND  PERCEPTIONS OF THE WEST</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1. SOCIO-ECONOMIC RIGHTS VERSUS   CIVIL AND POLITICAL LIBERTIES</vt:lpstr>
      <vt:lpstr>PowerPoint Presentation</vt:lpstr>
      <vt:lpstr>PowerPoint Presentation</vt:lpstr>
      <vt:lpstr>PowerPoint Presentation</vt:lpstr>
      <vt:lpstr>PowerPoint Presentation</vt:lpstr>
      <vt:lpstr>2. ABSOLUTISM VERSUS RELATIVISM: THE   “ASIAN VALUES” DEBATE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3. The Instrumentality of Democracy</vt:lpstr>
      <vt:lpstr>PowerPoint Presentation</vt:lpstr>
      <vt:lpstr>PowerPoint Presentation</vt:lpstr>
      <vt:lpstr>PowerPoint Presentation</vt:lpstr>
      <vt:lpstr>PowerPoint Presentation</vt:lpstr>
      <vt:lpstr>4. THE INSTRUMENTALITY OF A FREE      MARKET ECONOMY</vt:lpstr>
      <vt:lpstr>PowerPoint Presentation</vt:lpstr>
      <vt:lpstr>PowerPoint Presentation</vt:lpstr>
      <vt:lpstr>5. THE FOUNTAINS   OF  FREEDOM</vt:lpstr>
      <vt:lpstr>PowerPoint Presentation</vt:lpstr>
      <vt:lpstr>PowerPoint Presentation</vt:lpstr>
      <vt:lpstr>6. HUMAN RIGHTS &amp; RELIGIOUS  RESTRAINTS</vt:lpstr>
      <vt:lpstr>PowerPoint Presentation</vt:lpstr>
      <vt:lpstr>PowerPoint Presentation</vt:lpstr>
      <vt:lpstr>PowerPoint Presentation</vt:lpstr>
      <vt:lpstr>7. INDIVIDUAL RIGHTS VERSUS COLLECTIVE  WELFARE</vt:lpstr>
      <vt:lpstr>PowerPoint Presentation</vt:lpstr>
      <vt:lpstr>PowerPoint Presentation</vt:lpstr>
      <vt:lpstr>PowerPoint Presentation</vt:lpstr>
      <vt:lpstr>8. RIGHTS GO HAND IN HAND WITH  DUTIES</vt:lpstr>
      <vt:lpstr>PowerPoint Presentation</vt:lpstr>
      <vt:lpstr>9. HUMAN RIGHTS OR HUMAN DIGNITY?</vt:lpstr>
      <vt:lpstr>PowerPoint Presentation</vt:lpstr>
      <vt:lpstr>10. HUMAN RIGHTS AND PRIVATE   CENTRES OF POWER</vt:lpstr>
      <vt:lpstr>PowerPoint Presentation</vt:lpstr>
      <vt:lpstr>11.  HUMAN RIGHTS AND INTERNATIONAL  CENTRES OF POWER</vt:lpstr>
      <vt:lpstr> 12. MORAL SUPERIORITY OF THE WEST: MYTH  OR REALITY? </vt:lpstr>
      <vt:lpstr> 13. GLOBALISATION AND HUMAN RIGHTS </vt:lpstr>
      <vt:lpstr>PowerPoint Presentation</vt:lpstr>
      <vt:lpstr>PowerPoint Presentation</vt:lpstr>
      <vt:lpstr>PowerPoint Presentation</vt:lpstr>
      <vt:lpstr>PowerPoint Presentation</vt:lpstr>
      <vt:lpstr>PowerPoint Presentation</vt:lpstr>
      <vt:lpstr>PowerPoint Presentation</vt:lpstr>
      <vt:lpstr>14. HUMAN RIGHTS AND THE WAR    AGAINST TERRORISM</vt:lpstr>
      <vt:lpstr>PowerPoint Presentation</vt:lpstr>
      <vt:lpstr>PowerPoint Presentation</vt:lpstr>
      <vt:lpstr>PowerPoint Presentation</vt:lpstr>
      <vt:lpstr>PowerPoint Presentation</vt:lpstr>
      <vt:lpstr>PowerPoint Presentation</vt:lpstr>
      <vt:lpstr>Conclusion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RIGHTS – REFLECTIONS OF THE EAST AND  PERCEPTIONS OF THE WEST</dc:title>
  <dc:creator>SHAD SALEEM FARUQUI, Sameera Rashida</dc:creator>
  <cp:lastModifiedBy>Syahir Adnan</cp:lastModifiedBy>
  <cp:revision>5</cp:revision>
  <cp:lastPrinted>2021-02-24T01:39:51Z</cp:lastPrinted>
  <dcterms:created xsi:type="dcterms:W3CDTF">2021-02-23T15:00:19Z</dcterms:created>
  <dcterms:modified xsi:type="dcterms:W3CDTF">2021-02-24T10:05:44Z</dcterms:modified>
</cp:coreProperties>
</file>