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7"/>
  </p:notesMasterIdLst>
  <p:sldIdLst>
    <p:sldId id="256" r:id="rId2"/>
    <p:sldId id="295" r:id="rId3"/>
    <p:sldId id="296" r:id="rId4"/>
    <p:sldId id="257" r:id="rId5"/>
    <p:sldId id="293" r:id="rId6"/>
    <p:sldId id="297" r:id="rId7"/>
    <p:sldId id="298" r:id="rId8"/>
    <p:sldId id="299" r:id="rId9"/>
    <p:sldId id="306" r:id="rId10"/>
    <p:sldId id="300" r:id="rId11"/>
    <p:sldId id="301" r:id="rId12"/>
    <p:sldId id="305" r:id="rId13"/>
    <p:sldId id="302" r:id="rId14"/>
    <p:sldId id="303" r:id="rId15"/>
    <p:sldId id="304" r:id="rId16"/>
    <p:sldId id="259" r:id="rId17"/>
    <p:sldId id="317" r:id="rId18"/>
    <p:sldId id="307" r:id="rId19"/>
    <p:sldId id="319" r:id="rId20"/>
    <p:sldId id="320" r:id="rId21"/>
    <p:sldId id="321" r:id="rId22"/>
    <p:sldId id="322" r:id="rId23"/>
    <p:sldId id="308" r:id="rId24"/>
    <p:sldId id="323" r:id="rId25"/>
    <p:sldId id="324" r:id="rId26"/>
    <p:sldId id="270" r:id="rId27"/>
    <p:sldId id="283" r:id="rId28"/>
    <p:sldId id="284" r:id="rId29"/>
    <p:sldId id="330" r:id="rId30"/>
    <p:sldId id="310" r:id="rId31"/>
    <p:sldId id="327" r:id="rId32"/>
    <p:sldId id="326" r:id="rId33"/>
    <p:sldId id="328" r:id="rId34"/>
    <p:sldId id="287" r:id="rId35"/>
    <p:sldId id="286" r:id="rId36"/>
    <p:sldId id="311" r:id="rId37"/>
    <p:sldId id="266" r:id="rId38"/>
    <p:sldId id="267" r:id="rId39"/>
    <p:sldId id="269" r:id="rId40"/>
    <p:sldId id="312" r:id="rId41"/>
    <p:sldId id="281" r:id="rId42"/>
    <p:sldId id="282" r:id="rId43"/>
    <p:sldId id="331" r:id="rId44"/>
    <p:sldId id="290" r:id="rId45"/>
    <p:sldId id="289" r:id="rId46"/>
    <p:sldId id="332" r:id="rId47"/>
    <p:sldId id="333" r:id="rId48"/>
    <p:sldId id="314" r:id="rId49"/>
    <p:sldId id="315" r:id="rId50"/>
    <p:sldId id="274" r:id="rId51"/>
    <p:sldId id="275" r:id="rId52"/>
    <p:sldId id="276" r:id="rId53"/>
    <p:sldId id="277" r:id="rId54"/>
    <p:sldId id="278" r:id="rId55"/>
    <p:sldId id="292"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936"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23B0F1-E442-4473-91D8-56068DAFFC35}" type="datetimeFigureOut">
              <a:rPr lang="en-GB" smtClean="0"/>
              <a:t>18/12/2020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F7E5DD-3CF5-44A8-9392-29C850594871}" type="slidenum">
              <a:rPr lang="en-GB" smtClean="0"/>
              <a:t>‹#›</a:t>
            </a:fld>
            <a:endParaRPr lang="en-GB"/>
          </a:p>
        </p:txBody>
      </p:sp>
    </p:spTree>
    <p:extLst>
      <p:ext uri="{BB962C8B-B14F-4D97-AF65-F5344CB8AC3E}">
        <p14:creationId xmlns:p14="http://schemas.microsoft.com/office/powerpoint/2010/main" val="4000220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F23519-DE48-4438-ACA9-4F91B3A96271}" type="datetime1">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3608395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EF4001-2719-4311-A182-CA10664549E1}" type="datetime1">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4097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F8D427-1853-4437-B205-C075A4B7796C}" type="datetime1">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8602E-2EB6-4DA1-837F-1BB517842B0A}"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28912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D43C4-87BD-4432-9AC0-214045685987}" type="datetime1">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555186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03B05C-B11A-410A-A406-3399014CA2F6}" type="datetime1">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8602E-2EB6-4DA1-837F-1BB517842B0A}"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15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7FADB7-1253-4076-BDE9-03BA250C04EA}" type="datetime1">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4014643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CC9257-8A88-4692-AD82-7D58683BF9B9}" type="datetime1">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1435875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7E791-79FB-4F74-993C-3EA3CEDB13D0}" type="datetime1">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679315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66B320-0801-43A9-AB89-FEF1C0021F9A}" type="datetime1">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93526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9007D1-E4D0-48ED-A654-60378E0DBBF8}" type="datetime1">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109430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3BDED8-289B-4621-BB88-656A8C9AE6E1}" type="datetime1">
              <a:rPr lang="en-GB" smtClean="0"/>
              <a:t>18/12/2020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4198540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CB5DFD-2320-4F94-88CC-2C6E875B8F58}" type="datetime1">
              <a:rPr lang="en-GB" smtClean="0"/>
              <a:t>18/12/2020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2616365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C5165F-DEB9-4F7E-AC56-1A033CFFBF1A}" type="datetime1">
              <a:rPr lang="en-GB" smtClean="0"/>
              <a:t>18/12/2020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915405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914EF-B352-4B66-B36D-C80D9D55821E}" type="datetime1">
              <a:rPr lang="en-GB" smtClean="0"/>
              <a:t>18/12/2020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162145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A006E0-6DCD-465A-89A4-834953D9B90D}" type="datetime1">
              <a:rPr lang="en-GB" smtClean="0"/>
              <a:t>18/12/2020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419601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07F7E1-4669-4C23-A22B-2570B3489D2E}" type="datetime1">
              <a:rPr lang="en-GB" smtClean="0"/>
              <a:t>18/12/2020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38602E-2EB6-4DA1-837F-1BB517842B0A}" type="slidenum">
              <a:rPr lang="en-GB" smtClean="0"/>
              <a:t>‹#›</a:t>
            </a:fld>
            <a:endParaRPr lang="en-GB"/>
          </a:p>
        </p:txBody>
      </p:sp>
    </p:spTree>
    <p:extLst>
      <p:ext uri="{BB962C8B-B14F-4D97-AF65-F5344CB8AC3E}">
        <p14:creationId xmlns:p14="http://schemas.microsoft.com/office/powerpoint/2010/main" val="31481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AE9F155-B149-4E36-AE31-D9D60FB33DBA}" type="datetime1">
              <a:rPr lang="en-GB" smtClean="0"/>
              <a:t>18/12/2020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438602E-2EB6-4DA1-837F-1BB517842B0A}" type="slidenum">
              <a:rPr lang="en-GB" smtClean="0"/>
              <a:t>‹#›</a:t>
            </a:fld>
            <a:endParaRPr lang="en-GB"/>
          </a:p>
        </p:txBody>
      </p:sp>
    </p:spTree>
    <p:extLst>
      <p:ext uri="{BB962C8B-B14F-4D97-AF65-F5344CB8AC3E}">
        <p14:creationId xmlns:p14="http://schemas.microsoft.com/office/powerpoint/2010/main" val="36641581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1DFDD-CFDD-4A52-A439-7C0CDB329D15}"/>
              </a:ext>
            </a:extLst>
          </p:cNvPr>
          <p:cNvSpPr>
            <a:spLocks noGrp="1"/>
          </p:cNvSpPr>
          <p:nvPr>
            <p:ph type="ctrTitle"/>
          </p:nvPr>
        </p:nvSpPr>
        <p:spPr>
          <a:xfrm>
            <a:off x="1507067" y="1425134"/>
            <a:ext cx="7766936" cy="1278737"/>
          </a:xfrm>
        </p:spPr>
        <p:txBody>
          <a:bodyPr/>
          <a:lstStyle/>
          <a:p>
            <a:r>
              <a:rPr lang="en-US" sz="4400" dirty="0"/>
              <a:t>REFORMING THE LAW TO MEET CONTEMPORARY CHALLENGES</a:t>
            </a:r>
            <a:endParaRPr lang="en-GB" sz="4400" dirty="0"/>
          </a:p>
        </p:txBody>
      </p:sp>
      <p:sp>
        <p:nvSpPr>
          <p:cNvPr id="3" name="Subtitle 2">
            <a:extLst>
              <a:ext uri="{FF2B5EF4-FFF2-40B4-BE49-F238E27FC236}">
                <a16:creationId xmlns:a16="http://schemas.microsoft.com/office/drawing/2014/main" id="{1C32685D-F8F1-47A1-B839-B1E23393DD6E}"/>
              </a:ext>
            </a:extLst>
          </p:cNvPr>
          <p:cNvSpPr>
            <a:spLocks noGrp="1"/>
          </p:cNvSpPr>
          <p:nvPr>
            <p:ph type="subTitle" idx="1"/>
          </p:nvPr>
        </p:nvSpPr>
        <p:spPr>
          <a:xfrm>
            <a:off x="1507067" y="2721456"/>
            <a:ext cx="7766936" cy="1096899"/>
          </a:xfrm>
        </p:spPr>
        <p:txBody>
          <a:bodyPr>
            <a:normAutofit lnSpcReduction="10000"/>
          </a:bodyPr>
          <a:lstStyle/>
          <a:p>
            <a:r>
              <a:rPr lang="en-US" dirty="0"/>
              <a:t>Emeritus Professor Datuk Dr Shad Saleem Faruqi</a:t>
            </a:r>
          </a:p>
          <a:p>
            <a:r>
              <a:rPr lang="en-US" dirty="0"/>
              <a:t>Tun Hussein Onn Chair, ISIS Malaysia</a:t>
            </a:r>
          </a:p>
          <a:p>
            <a:r>
              <a:rPr lang="en-GB" dirty="0"/>
              <a:t>18 December 2020</a:t>
            </a:r>
          </a:p>
        </p:txBody>
      </p:sp>
    </p:spTree>
    <p:extLst>
      <p:ext uri="{BB962C8B-B14F-4D97-AF65-F5344CB8AC3E}">
        <p14:creationId xmlns:p14="http://schemas.microsoft.com/office/powerpoint/2010/main" val="1571560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AD82F-27EF-4C28-9C72-DC61AEC12331}"/>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6F67EFAF-2E0B-4CBE-B232-41F668CAAC3A}"/>
              </a:ext>
            </a:extLst>
          </p:cNvPr>
          <p:cNvSpPr>
            <a:spLocks noGrp="1"/>
          </p:cNvSpPr>
          <p:nvPr>
            <p:ph idx="1"/>
          </p:nvPr>
        </p:nvSpPr>
        <p:spPr>
          <a:xfrm>
            <a:off x="677334" y="2150198"/>
            <a:ext cx="8596668" cy="3880773"/>
          </a:xfrm>
        </p:spPr>
        <p:txBody>
          <a:bodyPr>
            <a:normAutofit lnSpcReduction="10000"/>
          </a:bodyPr>
          <a:lstStyle/>
          <a:p>
            <a:pPr marL="0" marR="0" indent="0">
              <a:lnSpc>
                <a:spcPct val="115000"/>
              </a:lnSpc>
              <a:spcBef>
                <a:spcPts val="0"/>
              </a:spcBef>
              <a:spcAft>
                <a:spcPts val="10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An Independent Body</a:t>
            </a:r>
            <a:r>
              <a:rPr lang="en-US" sz="2400" dirty="0">
                <a:effectLst/>
                <a:latin typeface="Calibri" panose="020F0502020204030204" pitchFamily="34" charset="0"/>
                <a:ea typeface="Calibri" panose="020F0502020204030204" pitchFamily="34" charset="0"/>
                <a:cs typeface="Times New Roman" panose="02020603050405020304" pitchFamily="18" charset="0"/>
              </a:rPr>
              <a:t>: An independent Law Reform Commission or a Law Reform Institute, with a power to act on its own initiative as well as on a request from the Attorney-General or the Ministry of Justice, can do much to keep the streams of law flowing and healthy. The necessity for such a body can hardly be exaggerated.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At the federal level, w</a:t>
            </a:r>
            <a:r>
              <a:rPr lang="en-US" sz="2400" dirty="0">
                <a:effectLst/>
                <a:latin typeface="Calibri" panose="020F0502020204030204" pitchFamily="34" charset="0"/>
                <a:ea typeface="Calibri" panose="020F0502020204030204" pitchFamily="34" charset="0"/>
                <a:cs typeface="Times New Roman" panose="02020603050405020304" pitchFamily="18" charset="0"/>
              </a:rPr>
              <a:t>e have more than a thousand primary statutes and probably around 20,000 federal subsidiary legislations. At the State level, due to our federal system, the picture is more complex and crowded.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55CBD568-E92A-4900-8476-32179E9C9F4C}"/>
              </a:ext>
            </a:extLst>
          </p:cNvPr>
          <p:cNvSpPr>
            <a:spLocks noGrp="1"/>
          </p:cNvSpPr>
          <p:nvPr>
            <p:ph type="sldNum" sz="quarter" idx="12"/>
          </p:nvPr>
        </p:nvSpPr>
        <p:spPr/>
        <p:txBody>
          <a:bodyPr/>
          <a:lstStyle/>
          <a:p>
            <a:fld id="{1438602E-2EB6-4DA1-837F-1BB517842B0A}" type="slidenum">
              <a:rPr lang="en-GB" smtClean="0"/>
              <a:t>10</a:t>
            </a:fld>
            <a:endParaRPr lang="en-GB"/>
          </a:p>
        </p:txBody>
      </p:sp>
    </p:spTree>
    <p:extLst>
      <p:ext uri="{BB962C8B-B14F-4D97-AF65-F5344CB8AC3E}">
        <p14:creationId xmlns:p14="http://schemas.microsoft.com/office/powerpoint/2010/main" val="3108337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C27CC-E033-4C67-8787-9661DB24D1A5}"/>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3D3F52AD-2CBA-4BF6-8D60-07A114A14252}"/>
              </a:ext>
            </a:extLst>
          </p:cNvPr>
          <p:cNvSpPr>
            <a:spLocks noGrp="1"/>
          </p:cNvSpPr>
          <p:nvPr>
            <p:ph idx="1"/>
          </p:nvPr>
        </p:nvSpPr>
        <p:spPr/>
        <p:txBody>
          <a:bodyPr>
            <a:normAutofit fontScale="85000" lnSpcReduction="10000"/>
          </a:bodyPr>
          <a:lstStyle/>
          <a:p>
            <a:pPr marL="0" indent="0">
              <a:lnSpc>
                <a:spcPct val="115000"/>
              </a:lnSpc>
              <a:spcBef>
                <a:spcPts val="0"/>
              </a:spcBef>
              <a:spcAft>
                <a:spcPts val="1000"/>
              </a:spcAft>
              <a:buNone/>
            </a:pPr>
            <a:r>
              <a:rPr lang="en-US" sz="2600" b="1" dirty="0">
                <a:effectLst/>
                <a:latin typeface="Calibri" panose="020F0502020204030204" pitchFamily="34" charset="0"/>
                <a:ea typeface="Calibri" panose="020F0502020204030204" pitchFamily="34" charset="0"/>
                <a:cs typeface="Times New Roman" panose="02020603050405020304" pitchFamily="18" charset="0"/>
              </a:rPr>
              <a:t>Tasks for the Commission</a:t>
            </a:r>
            <a:r>
              <a:rPr lang="en-US" sz="2600" dirty="0">
                <a:effectLst/>
                <a:latin typeface="Calibri" panose="020F0502020204030204" pitchFamily="34" charset="0"/>
                <a:ea typeface="Calibri" panose="020F0502020204030204" pitchFamily="34" charset="0"/>
                <a:cs typeface="Times New Roman" panose="02020603050405020304" pitchFamily="18" charset="0"/>
              </a:rPr>
              <a:t>: Almost always, a wide gap between the theory of the law and the reality on the ground is discernible. Periodically, this gap needs to be bridged by law reform. </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Commission must review </a:t>
            </a:r>
            <a:r>
              <a:rPr lang="en-US" sz="2600" dirty="0">
                <a:latin typeface="Calibri" panose="020F0502020204030204" pitchFamily="34" charset="0"/>
                <a:ea typeface="Calibri" panose="020F0502020204030204" pitchFamily="34" charset="0"/>
                <a:cs typeface="Times New Roman" panose="02020603050405020304" pitchFamily="18" charset="0"/>
              </a:rPr>
              <a:t>those </a:t>
            </a:r>
            <a:r>
              <a:rPr lang="en-US" sz="2600" dirty="0">
                <a:effectLst/>
                <a:latin typeface="Calibri" panose="020F0502020204030204" pitchFamily="34" charset="0"/>
                <a:ea typeface="Calibri" panose="020F0502020204030204" pitchFamily="34" charset="0"/>
                <a:cs typeface="Times New Roman" panose="02020603050405020304" pitchFamily="18" charset="0"/>
              </a:rPr>
              <a:t>Acts of Parliament that violate the supreme Constitution and its cherished human rights guarantees.  </a:t>
            </a:r>
          </a:p>
          <a:p>
            <a:pPr marL="0" marR="0" indent="0">
              <a:lnSpc>
                <a:spcPct val="115000"/>
              </a:lnSpc>
              <a:spcBef>
                <a:spcPts val="0"/>
              </a:spcBef>
              <a:spcAft>
                <a:spcPts val="100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Some legal provisions appear outdated when faced with the complexities of the new social, commercial and economic life. Others require revision to measure up to the technical innovations and globalization of the age. </a:t>
            </a:r>
          </a:p>
          <a:p>
            <a:endParaRPr lang="en-GB" dirty="0"/>
          </a:p>
        </p:txBody>
      </p:sp>
      <p:sp>
        <p:nvSpPr>
          <p:cNvPr id="4" name="Slide Number Placeholder 3">
            <a:extLst>
              <a:ext uri="{FF2B5EF4-FFF2-40B4-BE49-F238E27FC236}">
                <a16:creationId xmlns:a16="http://schemas.microsoft.com/office/drawing/2014/main" id="{03FEE3DE-7AED-4DC7-85F4-CE257D52BBCD}"/>
              </a:ext>
            </a:extLst>
          </p:cNvPr>
          <p:cNvSpPr>
            <a:spLocks noGrp="1"/>
          </p:cNvSpPr>
          <p:nvPr>
            <p:ph type="sldNum" sz="quarter" idx="12"/>
          </p:nvPr>
        </p:nvSpPr>
        <p:spPr/>
        <p:txBody>
          <a:bodyPr/>
          <a:lstStyle/>
          <a:p>
            <a:fld id="{1438602E-2EB6-4DA1-837F-1BB517842B0A}" type="slidenum">
              <a:rPr lang="en-GB" smtClean="0"/>
              <a:t>11</a:t>
            </a:fld>
            <a:endParaRPr lang="en-GB"/>
          </a:p>
        </p:txBody>
      </p:sp>
    </p:spTree>
    <p:extLst>
      <p:ext uri="{BB962C8B-B14F-4D97-AF65-F5344CB8AC3E}">
        <p14:creationId xmlns:p14="http://schemas.microsoft.com/office/powerpoint/2010/main" val="1020760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C085A-82B0-4547-A315-4A019206D7D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5DDC9B0-D823-4476-A9AF-23248F48C705}"/>
              </a:ext>
            </a:extLst>
          </p:cNvPr>
          <p:cNvSpPr>
            <a:spLocks noGrp="1"/>
          </p:cNvSpPr>
          <p:nvPr>
            <p:ph idx="1"/>
          </p:nvPr>
        </p:nvSpPr>
        <p:spPr/>
        <p:txBody>
          <a:bodyPr/>
          <a:lstStyle/>
          <a:p>
            <a:pPr marL="0" indent="0">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Often, on a particular field there is a multiplicity of laws some of which clash with each other. This multiplicity points to the need for consolidation - i.e. bringing many similar statutes under one broad generic heading. For example, contract, sale of goods and hire purchase could well come under one consolidated Commercial Code. The variety of laws on education (and there are about 17 of them) could well be harmonized and put under one cover.</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C7D4D309-CA44-48CB-AE7A-E2C50FF6C8C0}"/>
              </a:ext>
            </a:extLst>
          </p:cNvPr>
          <p:cNvSpPr>
            <a:spLocks noGrp="1"/>
          </p:cNvSpPr>
          <p:nvPr>
            <p:ph type="sldNum" sz="quarter" idx="12"/>
          </p:nvPr>
        </p:nvSpPr>
        <p:spPr/>
        <p:txBody>
          <a:bodyPr/>
          <a:lstStyle/>
          <a:p>
            <a:fld id="{1438602E-2EB6-4DA1-837F-1BB517842B0A}" type="slidenum">
              <a:rPr lang="en-GB" smtClean="0"/>
              <a:t>12</a:t>
            </a:fld>
            <a:endParaRPr lang="en-GB"/>
          </a:p>
        </p:txBody>
      </p:sp>
    </p:spTree>
    <p:extLst>
      <p:ext uri="{BB962C8B-B14F-4D97-AF65-F5344CB8AC3E}">
        <p14:creationId xmlns:p14="http://schemas.microsoft.com/office/powerpoint/2010/main" val="1740717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BBE31-45F2-4AAC-99EF-6273C35EAEAD}"/>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F59DD231-91FC-4156-8EAD-917B2A5CAB2A}"/>
              </a:ext>
            </a:extLst>
          </p:cNvPr>
          <p:cNvSpPr>
            <a:spLocks noGrp="1"/>
          </p:cNvSpPr>
          <p:nvPr>
            <p:ph idx="1"/>
          </p:nvPr>
        </p:nvSpPr>
        <p:spPr/>
        <p:txBody>
          <a:bodyPr>
            <a:normAutofit fontScale="92500" lnSpcReduction="20000"/>
          </a:bodyPr>
          <a:lstStyle/>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Commission when appointed must exhibit some essential characteristics. </a:t>
            </a:r>
          </a:p>
          <a:p>
            <a:r>
              <a:rPr lang="en-US" sz="2400" dirty="0">
                <a:effectLst/>
                <a:latin typeface="Calibri" panose="020F0502020204030204" pitchFamily="34" charset="0"/>
                <a:ea typeface="Calibri" panose="020F0502020204030204" pitchFamily="34" charset="0"/>
                <a:cs typeface="Times New Roman" panose="02020603050405020304" pitchFamily="18" charset="0"/>
              </a:rPr>
              <a:t>It must be independent of the executive so that it can operate outside the political agenda of the government of the day and as an independent voice in the community. </a:t>
            </a:r>
          </a:p>
          <a:p>
            <a:r>
              <a:rPr lang="en-US" sz="2400" dirty="0">
                <a:effectLst/>
                <a:latin typeface="Calibri" panose="020F0502020204030204" pitchFamily="34" charset="0"/>
                <a:ea typeface="Calibri" panose="020F0502020204030204" pitchFamily="34" charset="0"/>
                <a:cs typeface="Times New Roman" panose="02020603050405020304" pitchFamily="18" charset="0"/>
              </a:rPr>
              <a:t>Its members must be drawn from all sections of the legal community including the judiciary, the Bar, the academia, the AG’s office and law-trained persons serving as legal advisors to companies and corporations. </a:t>
            </a:r>
          </a:p>
          <a:p>
            <a:r>
              <a:rPr lang="en-US" sz="2400" dirty="0">
                <a:effectLst/>
                <a:latin typeface="Calibri" panose="020F0502020204030204" pitchFamily="34" charset="0"/>
                <a:ea typeface="Calibri" panose="020F0502020204030204" pitchFamily="34" charset="0"/>
                <a:cs typeface="Times New Roman" panose="02020603050405020304" pitchFamily="18" charset="0"/>
              </a:rPr>
              <a:t>The luminaries appointed must have expertise, tenure and a full-time job. They must be supported by fulltime research and administrative staff.</a:t>
            </a:r>
            <a:endParaRPr lang="en-GB" sz="2400" dirty="0"/>
          </a:p>
        </p:txBody>
      </p:sp>
      <p:sp>
        <p:nvSpPr>
          <p:cNvPr id="4" name="Slide Number Placeholder 3">
            <a:extLst>
              <a:ext uri="{FF2B5EF4-FFF2-40B4-BE49-F238E27FC236}">
                <a16:creationId xmlns:a16="http://schemas.microsoft.com/office/drawing/2014/main" id="{3B7C3DB5-2F45-4226-BC10-CEC07CC75EDA}"/>
              </a:ext>
            </a:extLst>
          </p:cNvPr>
          <p:cNvSpPr>
            <a:spLocks noGrp="1"/>
          </p:cNvSpPr>
          <p:nvPr>
            <p:ph type="sldNum" sz="quarter" idx="12"/>
          </p:nvPr>
        </p:nvSpPr>
        <p:spPr/>
        <p:txBody>
          <a:bodyPr/>
          <a:lstStyle/>
          <a:p>
            <a:fld id="{1438602E-2EB6-4DA1-837F-1BB517842B0A}" type="slidenum">
              <a:rPr lang="en-GB" smtClean="0"/>
              <a:t>13</a:t>
            </a:fld>
            <a:endParaRPr lang="en-GB"/>
          </a:p>
        </p:txBody>
      </p:sp>
    </p:spTree>
    <p:extLst>
      <p:ext uri="{BB962C8B-B14F-4D97-AF65-F5344CB8AC3E}">
        <p14:creationId xmlns:p14="http://schemas.microsoft.com/office/powerpoint/2010/main" val="802652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82411-9578-489E-B964-B90CD2460326}"/>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826E3DE7-B27B-4FB2-8B69-EE493602D9B3}"/>
              </a:ext>
            </a:extLst>
          </p:cNvPr>
          <p:cNvSpPr>
            <a:spLocks noGrp="1"/>
          </p:cNvSpPr>
          <p:nvPr>
            <p:ph idx="1"/>
          </p:nvPr>
        </p:nvSpPr>
        <p:spPr/>
        <p:txBody>
          <a:bodyPr>
            <a:normAutofit lnSpcReduction="10000"/>
          </a:bodyPr>
          <a:lstStyle/>
          <a:p>
            <a:pPr marL="0" marR="0" algn="just">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Commission’s approach must be inter-disciplinary, socio-legal and not confined to what is called lawyer’s law. The Commission must explore the actual working of the law in practice.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Its methodology must be consultative and implementation-minded. Community participation in law reform will achieve two purposes: feedback will be obtained and a sense of public ownership over the process of law-making will be fostered. Decisions in which people participate are decisions they are likely to respect.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B0C2AF91-BB06-4663-9FDA-E749C60FE628}"/>
              </a:ext>
            </a:extLst>
          </p:cNvPr>
          <p:cNvSpPr>
            <a:spLocks noGrp="1"/>
          </p:cNvSpPr>
          <p:nvPr>
            <p:ph type="sldNum" sz="quarter" idx="12"/>
          </p:nvPr>
        </p:nvSpPr>
        <p:spPr/>
        <p:txBody>
          <a:bodyPr/>
          <a:lstStyle/>
          <a:p>
            <a:fld id="{1438602E-2EB6-4DA1-837F-1BB517842B0A}" type="slidenum">
              <a:rPr lang="en-GB" smtClean="0"/>
              <a:t>14</a:t>
            </a:fld>
            <a:endParaRPr lang="en-GB"/>
          </a:p>
        </p:txBody>
      </p:sp>
    </p:spTree>
    <p:extLst>
      <p:ext uri="{BB962C8B-B14F-4D97-AF65-F5344CB8AC3E}">
        <p14:creationId xmlns:p14="http://schemas.microsoft.com/office/powerpoint/2010/main" val="1834729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59B4-9AC3-47BC-8A63-3D41B8FEF0EE}"/>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F1454E95-5978-4D09-855B-8933608EE2CE}"/>
              </a:ext>
            </a:extLst>
          </p:cNvPr>
          <p:cNvSpPr>
            <a:spLocks noGrp="1"/>
          </p:cNvSpPr>
          <p:nvPr>
            <p:ph idx="1"/>
          </p:nvPr>
        </p:nvSpPr>
        <p:spPr/>
        <p:txBody>
          <a:bodyPr>
            <a:normAutofit fontScale="77500" lnSpcReduction="20000"/>
          </a:bodyPr>
          <a:lstStyle/>
          <a:p>
            <a:pPr marL="0" marR="0" algn="just">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Commission’s aim should be, not only to update and modernize, but also to simplify and localize the law to suit local needs and cater to local circumstances. </a:t>
            </a:r>
          </a:p>
          <a:p>
            <a:pPr marL="0" marR="0" algn="just">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Substance as well as procedure ought to be given equal weight. New and more effective methods for the administration of law ought to be devised. </a:t>
            </a:r>
          </a:p>
          <a:p>
            <a:pPr marL="0" marR="0" algn="just">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remedial aspects of the law must not be ignored. Justice is not in legislation but in administration. </a:t>
            </a:r>
          </a:p>
          <a:p>
            <a:pPr marL="0" marR="0" algn="just">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Every Act of Parliament must contain provisions for a monitoring body to examine the law’s actual operation in society</a:t>
            </a:r>
            <a:r>
              <a:rPr lang="en-US" sz="2400" dirty="0">
                <a:latin typeface="Calibri" panose="020F0502020204030204" pitchFamily="34" charset="0"/>
                <a:ea typeface="Calibri" panose="020F0502020204030204" pitchFamily="34" charset="0"/>
                <a:cs typeface="Times New Roman" panose="02020603050405020304" pitchFamily="18" charset="0"/>
              </a:rPr>
              <a:t> and to suggest reforms.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It is a matter of policy whether the Commission should be merely recommendatory or whether it must be given delegated legislative authority to convert its findings into subsidiary legislation subject to disallowance by Parliament.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679ACB5E-2C78-444B-961A-466EA58B4124}"/>
              </a:ext>
            </a:extLst>
          </p:cNvPr>
          <p:cNvSpPr>
            <a:spLocks noGrp="1"/>
          </p:cNvSpPr>
          <p:nvPr>
            <p:ph type="sldNum" sz="quarter" idx="12"/>
          </p:nvPr>
        </p:nvSpPr>
        <p:spPr/>
        <p:txBody>
          <a:bodyPr/>
          <a:lstStyle/>
          <a:p>
            <a:fld id="{1438602E-2EB6-4DA1-837F-1BB517842B0A}" type="slidenum">
              <a:rPr lang="en-GB" smtClean="0"/>
              <a:t>15</a:t>
            </a:fld>
            <a:endParaRPr lang="en-GB"/>
          </a:p>
        </p:txBody>
      </p:sp>
    </p:spTree>
    <p:extLst>
      <p:ext uri="{BB962C8B-B14F-4D97-AF65-F5344CB8AC3E}">
        <p14:creationId xmlns:p14="http://schemas.microsoft.com/office/powerpoint/2010/main" val="2511419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753121-9924-4322-8F44-38994E766649}"/>
              </a:ext>
            </a:extLst>
          </p:cNvPr>
          <p:cNvSpPr>
            <a:spLocks noGrp="1"/>
          </p:cNvSpPr>
          <p:nvPr>
            <p:ph idx="1"/>
          </p:nvPr>
        </p:nvSpPr>
        <p:spPr/>
        <p:txBody>
          <a:bodyPr>
            <a:normAutofit fontScale="62500" lnSpcReduction="20000"/>
          </a:bodyPr>
          <a:lstStyle/>
          <a:p>
            <a:pPr marL="0" lvl="0" indent="0">
              <a:buNone/>
            </a:pPr>
            <a:r>
              <a:rPr lang="en-US" sz="3600" dirty="0"/>
              <a:t>Reforms must address the following urgent and impending threats to society: </a:t>
            </a:r>
          </a:p>
          <a:p>
            <a:r>
              <a:rPr lang="en-US" sz="3600" dirty="0"/>
              <a:t>Political instability caused by party hopping legislators.</a:t>
            </a:r>
          </a:p>
          <a:p>
            <a:r>
              <a:rPr lang="en-US" sz="3600" dirty="0"/>
              <a:t>Identity politics and the decline of social harmony. </a:t>
            </a:r>
          </a:p>
          <a:p>
            <a:r>
              <a:rPr lang="en-US" sz="3600" dirty="0"/>
              <a:t>Endemic corruption, especially elite corruption. </a:t>
            </a:r>
          </a:p>
          <a:p>
            <a:r>
              <a:rPr lang="en-US" sz="3600" dirty="0"/>
              <a:t>Need for a Freedom of Information Act</a:t>
            </a:r>
          </a:p>
          <a:p>
            <a:r>
              <a:rPr lang="en-US" sz="3600" dirty="0"/>
              <a:t>Decline of all check and balance mechanisms and the rise of an uncontrolled executive.</a:t>
            </a:r>
          </a:p>
          <a:p>
            <a:r>
              <a:rPr lang="en-US" sz="3600" dirty="0"/>
              <a:t>Serious discontent in federal-state relations with Sabah and Sarawak.</a:t>
            </a:r>
          </a:p>
        </p:txBody>
      </p:sp>
      <p:sp>
        <p:nvSpPr>
          <p:cNvPr id="2" name="Slide Number Placeholder 1">
            <a:extLst>
              <a:ext uri="{FF2B5EF4-FFF2-40B4-BE49-F238E27FC236}">
                <a16:creationId xmlns:a16="http://schemas.microsoft.com/office/drawing/2014/main" id="{52DFD7E7-2A5B-41E7-AC5B-0897BA6FCCBC}"/>
              </a:ext>
            </a:extLst>
          </p:cNvPr>
          <p:cNvSpPr>
            <a:spLocks noGrp="1"/>
          </p:cNvSpPr>
          <p:nvPr>
            <p:ph type="sldNum" sz="quarter" idx="12"/>
          </p:nvPr>
        </p:nvSpPr>
        <p:spPr/>
        <p:txBody>
          <a:bodyPr/>
          <a:lstStyle/>
          <a:p>
            <a:fld id="{1438602E-2EB6-4DA1-837F-1BB517842B0A}" type="slidenum">
              <a:rPr lang="en-GB" smtClean="0"/>
              <a:t>16</a:t>
            </a:fld>
            <a:endParaRPr lang="en-GB"/>
          </a:p>
        </p:txBody>
      </p:sp>
    </p:spTree>
    <p:extLst>
      <p:ext uri="{BB962C8B-B14F-4D97-AF65-F5344CB8AC3E}">
        <p14:creationId xmlns:p14="http://schemas.microsoft.com/office/powerpoint/2010/main" val="336185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9EB8-216E-466F-A87A-8F0045361C7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E2B4A66-55C4-4854-A349-6C2768FE50E6}"/>
              </a:ext>
            </a:extLst>
          </p:cNvPr>
          <p:cNvSpPr>
            <a:spLocks noGrp="1"/>
          </p:cNvSpPr>
          <p:nvPr>
            <p:ph idx="1"/>
          </p:nvPr>
        </p:nvSpPr>
        <p:spPr/>
        <p:txBody>
          <a:bodyPr/>
          <a:lstStyle/>
          <a:p>
            <a:r>
              <a:rPr lang="en-US" sz="1800" dirty="0"/>
              <a:t>Eclipse of some human rights. </a:t>
            </a:r>
          </a:p>
          <a:p>
            <a:r>
              <a:rPr lang="en-US" sz="1800" dirty="0"/>
              <a:t>Absence of sustainable development policies. </a:t>
            </a:r>
          </a:p>
          <a:p>
            <a:r>
              <a:rPr lang="en-US" sz="1800" dirty="0" err="1"/>
              <a:t>Politicisation</a:t>
            </a:r>
            <a:r>
              <a:rPr lang="en-US" sz="1800" dirty="0"/>
              <a:t> of the public services.</a:t>
            </a:r>
          </a:p>
          <a:p>
            <a:pPr marL="0" indent="0">
              <a:buNone/>
            </a:pPr>
            <a:endParaRPr lang="en-GB" sz="1800" dirty="0"/>
          </a:p>
          <a:p>
            <a:endParaRPr lang="en-GB" dirty="0"/>
          </a:p>
        </p:txBody>
      </p:sp>
      <p:sp>
        <p:nvSpPr>
          <p:cNvPr id="4" name="Slide Number Placeholder 3">
            <a:extLst>
              <a:ext uri="{FF2B5EF4-FFF2-40B4-BE49-F238E27FC236}">
                <a16:creationId xmlns:a16="http://schemas.microsoft.com/office/drawing/2014/main" id="{34DBD3A7-0450-4E79-A2DD-6823164D5440}"/>
              </a:ext>
            </a:extLst>
          </p:cNvPr>
          <p:cNvSpPr>
            <a:spLocks noGrp="1"/>
          </p:cNvSpPr>
          <p:nvPr>
            <p:ph type="sldNum" sz="quarter" idx="12"/>
          </p:nvPr>
        </p:nvSpPr>
        <p:spPr/>
        <p:txBody>
          <a:bodyPr/>
          <a:lstStyle/>
          <a:p>
            <a:fld id="{1438602E-2EB6-4DA1-837F-1BB517842B0A}" type="slidenum">
              <a:rPr lang="en-GB" smtClean="0"/>
              <a:t>17</a:t>
            </a:fld>
            <a:endParaRPr lang="en-GB"/>
          </a:p>
        </p:txBody>
      </p:sp>
    </p:spTree>
    <p:extLst>
      <p:ext uri="{BB962C8B-B14F-4D97-AF65-F5344CB8AC3E}">
        <p14:creationId xmlns:p14="http://schemas.microsoft.com/office/powerpoint/2010/main" val="3626305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F93C5-75D8-437C-914C-F839225D8149}"/>
              </a:ext>
            </a:extLst>
          </p:cNvPr>
          <p:cNvSpPr>
            <a:spLocks noGrp="1"/>
          </p:cNvSpPr>
          <p:nvPr>
            <p:ph type="title"/>
          </p:nvPr>
        </p:nvSpPr>
        <p:spPr/>
        <p:txBody>
          <a:bodyPr/>
          <a:lstStyle/>
          <a:p>
            <a:r>
              <a:rPr lang="en-US" dirty="0"/>
              <a:t>1. PARTY-HOPPING &amp; POLITICAL INSTABILITY</a:t>
            </a:r>
            <a:endParaRPr lang="en-GB" dirty="0"/>
          </a:p>
        </p:txBody>
      </p:sp>
      <p:sp>
        <p:nvSpPr>
          <p:cNvPr id="3" name="Content Placeholder 2">
            <a:extLst>
              <a:ext uri="{FF2B5EF4-FFF2-40B4-BE49-F238E27FC236}">
                <a16:creationId xmlns:a16="http://schemas.microsoft.com/office/drawing/2014/main" id="{C6FEFA65-C97D-4791-8A9E-08A840C9CC86}"/>
              </a:ext>
            </a:extLst>
          </p:cNvPr>
          <p:cNvSpPr>
            <a:spLocks noGrp="1"/>
          </p:cNvSpPr>
          <p:nvPr>
            <p:ph idx="1"/>
          </p:nvPr>
        </p:nvSpPr>
        <p:spPr/>
        <p:txBody>
          <a:bodyPr/>
          <a:lstStyle/>
          <a:p>
            <a:pPr marL="0" indent="0">
              <a:buNone/>
            </a:pPr>
            <a:r>
              <a:rPr lang="en-US" b="1" dirty="0"/>
              <a:t>Anti-hopping law</a:t>
            </a:r>
            <a:r>
              <a:rPr lang="en-US" dirty="0"/>
              <a:t>: Though party-hopping by mobile MPs and Assemblymen has been known in the past in States like Sabah (1994) and Perak (2009), this phenomenon has become so endemic lately that it is creating chronic political instability. It is causing the fall of elected governments every few months. In Perak, e.g., three governments have risen or fallen in 29 months. Results of general elections are nullified in backroom deals. Issues confronting the nation are given lesser attention than the struggle to retain power. Political ethics and political legitimacy are at an all-time low. </a:t>
            </a:r>
          </a:p>
          <a:p>
            <a:pPr marL="0" indent="0">
              <a:buNone/>
            </a:pPr>
            <a:r>
              <a:rPr lang="en-US" dirty="0"/>
              <a:t>Yet there is no law to control defections. Instead, the case of </a:t>
            </a:r>
            <a:r>
              <a:rPr lang="en-US" i="1" dirty="0" err="1"/>
              <a:t>Nordin</a:t>
            </a:r>
            <a:r>
              <a:rPr lang="en-US" i="1" dirty="0"/>
              <a:t> Salleh </a:t>
            </a:r>
            <a:r>
              <a:rPr lang="en-US" dirty="0"/>
              <a:t>(1992) says that the right to defect is part of freedom of association in Art. 10(1)(c) of the Constitution. Amazingly the court gave insufficient importance to the constitutional provision in Art 10(2)(c) that the freedom can be restricted on several grounds including “morality”. </a:t>
            </a:r>
            <a:endParaRPr lang="en-GB" dirty="0"/>
          </a:p>
        </p:txBody>
      </p:sp>
      <p:sp>
        <p:nvSpPr>
          <p:cNvPr id="4" name="Slide Number Placeholder 3">
            <a:extLst>
              <a:ext uri="{FF2B5EF4-FFF2-40B4-BE49-F238E27FC236}">
                <a16:creationId xmlns:a16="http://schemas.microsoft.com/office/drawing/2014/main" id="{F2F0D072-5241-4879-A05B-F08F1915C6CB}"/>
              </a:ext>
            </a:extLst>
          </p:cNvPr>
          <p:cNvSpPr>
            <a:spLocks noGrp="1"/>
          </p:cNvSpPr>
          <p:nvPr>
            <p:ph type="sldNum" sz="quarter" idx="12"/>
          </p:nvPr>
        </p:nvSpPr>
        <p:spPr/>
        <p:txBody>
          <a:bodyPr/>
          <a:lstStyle/>
          <a:p>
            <a:fld id="{1438602E-2EB6-4DA1-837F-1BB517842B0A}" type="slidenum">
              <a:rPr lang="en-GB" smtClean="0"/>
              <a:t>18</a:t>
            </a:fld>
            <a:endParaRPr lang="en-GB"/>
          </a:p>
        </p:txBody>
      </p:sp>
    </p:spTree>
    <p:extLst>
      <p:ext uri="{BB962C8B-B14F-4D97-AF65-F5344CB8AC3E}">
        <p14:creationId xmlns:p14="http://schemas.microsoft.com/office/powerpoint/2010/main" val="319076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0630-9063-4E28-8B20-DEF85DE4BF8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48B704C-4E18-40D9-9120-843284C778B8}"/>
              </a:ext>
            </a:extLst>
          </p:cNvPr>
          <p:cNvSpPr>
            <a:spLocks noGrp="1"/>
          </p:cNvSpPr>
          <p:nvPr>
            <p:ph idx="1"/>
          </p:nvPr>
        </p:nvSpPr>
        <p:spPr/>
        <p:txBody>
          <a:bodyPr>
            <a:normAutofit lnSpcReduction="10000"/>
          </a:bodyPr>
          <a:lstStyle/>
          <a:p>
            <a:pPr marL="0" indent="0">
              <a:buNone/>
            </a:pPr>
            <a:r>
              <a:rPr lang="en-US" dirty="0"/>
              <a:t>41 countries including Bangladesh, Fiji, India, Israel, Pakistan, Portugal, Singapore, Sri Lanka and Thailand have laws against party defections. In eight countries including Singapore, these laws are enshrined in the supreme Constitution. </a:t>
            </a:r>
          </a:p>
          <a:p>
            <a:pPr marL="0" indent="0">
              <a:buNone/>
            </a:pPr>
            <a:r>
              <a:rPr lang="en-US" dirty="0"/>
              <a:t>Though the pros and cons of anti-hopping laws are many, it is time for Malaysia to act against the political opportunism and corruption that underlie most political </a:t>
            </a:r>
            <a:r>
              <a:rPr lang="en-US" dirty="0" err="1"/>
              <a:t>hoppings</a:t>
            </a:r>
            <a:r>
              <a:rPr lang="en-US" dirty="0"/>
              <a:t>. The law to be framed must address the following issues:</a:t>
            </a:r>
          </a:p>
          <a:p>
            <a:r>
              <a:rPr lang="en-US" dirty="0"/>
              <a:t>1. What amounts to floor crossing? The answer varies from country to country and includes resignation by the legislator from his party; voting in Parliament against his party; or being expelled from his party.</a:t>
            </a:r>
          </a:p>
          <a:p>
            <a:r>
              <a:rPr lang="en-US" dirty="0"/>
              <a:t>2. What consequences to the hopper follow the floor crossing? </a:t>
            </a:r>
          </a:p>
          <a:p>
            <a:pPr marL="0" indent="0">
              <a:buNone/>
            </a:pPr>
            <a:r>
              <a:rPr lang="en-US" dirty="0"/>
              <a:t>     </a:t>
            </a:r>
            <a:endParaRPr lang="en-GB" dirty="0"/>
          </a:p>
        </p:txBody>
      </p:sp>
      <p:sp>
        <p:nvSpPr>
          <p:cNvPr id="4" name="Slide Number Placeholder 3">
            <a:extLst>
              <a:ext uri="{FF2B5EF4-FFF2-40B4-BE49-F238E27FC236}">
                <a16:creationId xmlns:a16="http://schemas.microsoft.com/office/drawing/2014/main" id="{F934F1CA-82A1-4C9A-BE50-E27BCA913C8B}"/>
              </a:ext>
            </a:extLst>
          </p:cNvPr>
          <p:cNvSpPr>
            <a:spLocks noGrp="1"/>
          </p:cNvSpPr>
          <p:nvPr>
            <p:ph type="sldNum" sz="quarter" idx="12"/>
          </p:nvPr>
        </p:nvSpPr>
        <p:spPr/>
        <p:txBody>
          <a:bodyPr/>
          <a:lstStyle/>
          <a:p>
            <a:fld id="{1438602E-2EB6-4DA1-837F-1BB517842B0A}" type="slidenum">
              <a:rPr lang="en-GB" smtClean="0"/>
              <a:t>19</a:t>
            </a:fld>
            <a:endParaRPr lang="en-GB"/>
          </a:p>
        </p:txBody>
      </p:sp>
    </p:spTree>
    <p:extLst>
      <p:ext uri="{BB962C8B-B14F-4D97-AF65-F5344CB8AC3E}">
        <p14:creationId xmlns:p14="http://schemas.microsoft.com/office/powerpoint/2010/main" val="2322321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8FA19-D5BE-4157-B7FC-C7801CA8CAE1}"/>
              </a:ext>
            </a:extLst>
          </p:cNvPr>
          <p:cNvSpPr>
            <a:spLocks noGrp="1"/>
          </p:cNvSpPr>
          <p:nvPr>
            <p:ph type="title"/>
          </p:nvPr>
        </p:nvSpPr>
        <p:spPr/>
        <p:txBody>
          <a:bodyPr/>
          <a:lstStyle/>
          <a:p>
            <a:r>
              <a:rPr lang="en-US" dirty="0"/>
              <a:t>INTRODUCTION </a:t>
            </a:r>
            <a:endParaRPr lang="en-GB" dirty="0"/>
          </a:p>
        </p:txBody>
      </p:sp>
      <p:sp>
        <p:nvSpPr>
          <p:cNvPr id="3" name="Content Placeholder 2">
            <a:extLst>
              <a:ext uri="{FF2B5EF4-FFF2-40B4-BE49-F238E27FC236}">
                <a16:creationId xmlns:a16="http://schemas.microsoft.com/office/drawing/2014/main" id="{2038126C-36A3-4EDC-9090-7DA3EF114D5E}"/>
              </a:ext>
            </a:extLst>
          </p:cNvPr>
          <p:cNvSpPr>
            <a:spLocks noGrp="1"/>
          </p:cNvSpPr>
          <p:nvPr>
            <p:ph idx="1"/>
          </p:nvPr>
        </p:nvSpPr>
        <p:spPr/>
        <p:txBody>
          <a:bodyPr>
            <a:normAutofit fontScale="92500" lnSpcReduction="10000"/>
          </a:bodyPr>
          <a:lstStyle/>
          <a:p>
            <a:pPr marL="0" indent="0">
              <a:buNone/>
            </a:pPr>
            <a:r>
              <a:rPr lang="en-US" sz="2800" dirty="0"/>
              <a:t>As the year and the decade come to a close, we thank the Almighty for His many blessings. At the same time, we pray for riddance from the strong turbulence that buffets our nation’s political, legal, social and economic shores. </a:t>
            </a:r>
          </a:p>
          <a:p>
            <a:pPr marL="0" indent="0">
              <a:buNone/>
            </a:pPr>
            <a:r>
              <a:rPr lang="en-US" sz="2800" dirty="0"/>
              <a:t>Some of the problems that are lapping at our feet are rooted in the past; some (like Covid-19) are global and extra-territorial in nature. Whatever the origin, it is for us to tackle the challenges with courage and imagination. </a:t>
            </a:r>
            <a:endParaRPr lang="en-GB" sz="2800" dirty="0"/>
          </a:p>
        </p:txBody>
      </p:sp>
      <p:sp>
        <p:nvSpPr>
          <p:cNvPr id="4" name="Slide Number Placeholder 3">
            <a:extLst>
              <a:ext uri="{FF2B5EF4-FFF2-40B4-BE49-F238E27FC236}">
                <a16:creationId xmlns:a16="http://schemas.microsoft.com/office/drawing/2014/main" id="{2637BBCE-A836-4CEB-923D-C0E49E2D6168}"/>
              </a:ext>
            </a:extLst>
          </p:cNvPr>
          <p:cNvSpPr>
            <a:spLocks noGrp="1"/>
          </p:cNvSpPr>
          <p:nvPr>
            <p:ph type="sldNum" sz="quarter" idx="12"/>
          </p:nvPr>
        </p:nvSpPr>
        <p:spPr/>
        <p:txBody>
          <a:bodyPr/>
          <a:lstStyle/>
          <a:p>
            <a:fld id="{1438602E-2EB6-4DA1-837F-1BB517842B0A}" type="slidenum">
              <a:rPr lang="en-GB" smtClean="0"/>
              <a:t>2</a:t>
            </a:fld>
            <a:endParaRPr lang="en-GB" dirty="0"/>
          </a:p>
        </p:txBody>
      </p:sp>
    </p:spTree>
    <p:extLst>
      <p:ext uri="{BB962C8B-B14F-4D97-AF65-F5344CB8AC3E}">
        <p14:creationId xmlns:p14="http://schemas.microsoft.com/office/powerpoint/2010/main" val="1710997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65BFF-DA6D-4DF2-BE89-2B64C9DF7351}"/>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A85E15BC-7E7E-46AB-A5E2-F9DEB1640DD6}"/>
              </a:ext>
            </a:extLst>
          </p:cNvPr>
          <p:cNvSpPr>
            <a:spLocks noGrp="1"/>
          </p:cNvSpPr>
          <p:nvPr>
            <p:ph idx="1"/>
          </p:nvPr>
        </p:nvSpPr>
        <p:spPr>
          <a:xfrm>
            <a:off x="656552" y="2160589"/>
            <a:ext cx="8596668" cy="3880773"/>
          </a:xfrm>
        </p:spPr>
        <p:txBody>
          <a:bodyPr/>
          <a:lstStyle/>
          <a:p>
            <a:r>
              <a:rPr lang="en-US" dirty="0"/>
              <a:t>In some countries, the legislator is allowed to party hop but is disqualified from contesting the next election.</a:t>
            </a:r>
          </a:p>
          <a:p>
            <a:r>
              <a:rPr lang="en-US" dirty="0"/>
              <a:t>In others, he may hop, but is not eligible to hold a cabinet post or an office of profit in the public sector for a number of years. </a:t>
            </a:r>
          </a:p>
          <a:p>
            <a:r>
              <a:rPr lang="en-US" dirty="0"/>
              <a:t>In others, he must resign his seat but is allowed to return to the voters to seek a fresh mandate. </a:t>
            </a:r>
          </a:p>
          <a:p>
            <a:pPr marL="0" indent="0">
              <a:buNone/>
            </a:pPr>
            <a:r>
              <a:rPr lang="en-US" dirty="0"/>
              <a:t>It is recommended that as a mid-point between freedom of association and the duty to remain true to the trust reposed in him by the voters, our law should be amended to overturn the </a:t>
            </a:r>
            <a:r>
              <a:rPr lang="en-US" i="1" dirty="0" err="1"/>
              <a:t>Nordin</a:t>
            </a:r>
            <a:r>
              <a:rPr lang="en-US" i="1" dirty="0"/>
              <a:t> Salleh </a:t>
            </a:r>
            <a:r>
              <a:rPr lang="en-US" dirty="0"/>
              <a:t>precedent and to require a resignation after which the party hopper must return to the voters to renew his mandate. </a:t>
            </a:r>
          </a:p>
          <a:p>
            <a:pPr marL="0" indent="0">
              <a:buNone/>
            </a:pPr>
            <a:r>
              <a:rPr lang="en-US" dirty="0"/>
              <a:t>Articles 10(2)(c) and 48(6) need to be looked into. </a:t>
            </a:r>
            <a:endParaRPr lang="en-GB" dirty="0"/>
          </a:p>
        </p:txBody>
      </p:sp>
      <p:sp>
        <p:nvSpPr>
          <p:cNvPr id="4" name="Slide Number Placeholder 3">
            <a:extLst>
              <a:ext uri="{FF2B5EF4-FFF2-40B4-BE49-F238E27FC236}">
                <a16:creationId xmlns:a16="http://schemas.microsoft.com/office/drawing/2014/main" id="{6972C625-5F96-4AB8-A527-1730F47D4A1B}"/>
              </a:ext>
            </a:extLst>
          </p:cNvPr>
          <p:cNvSpPr>
            <a:spLocks noGrp="1"/>
          </p:cNvSpPr>
          <p:nvPr>
            <p:ph type="sldNum" sz="quarter" idx="12"/>
          </p:nvPr>
        </p:nvSpPr>
        <p:spPr/>
        <p:txBody>
          <a:bodyPr/>
          <a:lstStyle/>
          <a:p>
            <a:fld id="{1438602E-2EB6-4DA1-837F-1BB517842B0A}" type="slidenum">
              <a:rPr lang="en-GB" smtClean="0"/>
              <a:t>20</a:t>
            </a:fld>
            <a:endParaRPr lang="en-GB"/>
          </a:p>
        </p:txBody>
      </p:sp>
    </p:spTree>
    <p:extLst>
      <p:ext uri="{BB962C8B-B14F-4D97-AF65-F5344CB8AC3E}">
        <p14:creationId xmlns:p14="http://schemas.microsoft.com/office/powerpoint/2010/main" val="3152652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CD60B-F67D-48BB-9D21-15FC45E4D0D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C8EA96F-47DF-428E-BF47-450489FAD857}"/>
              </a:ext>
            </a:extLst>
          </p:cNvPr>
          <p:cNvSpPr>
            <a:spLocks noGrp="1"/>
          </p:cNvSpPr>
          <p:nvPr>
            <p:ph idx="1"/>
          </p:nvPr>
        </p:nvSpPr>
        <p:spPr/>
        <p:txBody>
          <a:bodyPr>
            <a:normAutofit/>
          </a:bodyPr>
          <a:lstStyle/>
          <a:p>
            <a:pPr marL="0" indent="0">
              <a:buNone/>
            </a:pPr>
            <a:r>
              <a:rPr lang="en-US" b="1" dirty="0"/>
              <a:t>Limit the number of cabinet posts: </a:t>
            </a:r>
            <a:r>
              <a:rPr lang="en-US" dirty="0"/>
              <a:t>A further measure to discourage mid-term aisle-crossings for corrupt purposes is to provide an upper limit to the number of cabinet appointments the PM may make. Though the Federal Constitution provides no maximum, most of our State Constitutions provide a limit on the number of EXCO members. It is proposed that the limit should be no more than 10% of the total number of MPs. </a:t>
            </a:r>
          </a:p>
          <a:p>
            <a:pPr marL="0" indent="0">
              <a:buNone/>
            </a:pPr>
            <a:r>
              <a:rPr lang="en-US" b="1" dirty="0"/>
              <a:t>Broaden the definition of “office of profit”: </a:t>
            </a:r>
            <a:r>
              <a:rPr lang="en-US" dirty="0"/>
              <a:t>MPs are disqualified from holding “an office of profit” (Article 48(1)(c)). Unfortunately, the term is defined so narrowly in Article 160(2) that only a “whole-time office in any of the public services” enumerated in Article 132 is forbidden. This allows the government to offer lucrative position in GLCs, statutory bodies and quangos to MPs in return for support. </a:t>
            </a:r>
          </a:p>
        </p:txBody>
      </p:sp>
      <p:sp>
        <p:nvSpPr>
          <p:cNvPr id="4" name="Slide Number Placeholder 3">
            <a:extLst>
              <a:ext uri="{FF2B5EF4-FFF2-40B4-BE49-F238E27FC236}">
                <a16:creationId xmlns:a16="http://schemas.microsoft.com/office/drawing/2014/main" id="{7A8FAB6C-494D-4422-A238-BB8AE5752268}"/>
              </a:ext>
            </a:extLst>
          </p:cNvPr>
          <p:cNvSpPr>
            <a:spLocks noGrp="1"/>
          </p:cNvSpPr>
          <p:nvPr>
            <p:ph type="sldNum" sz="quarter" idx="12"/>
          </p:nvPr>
        </p:nvSpPr>
        <p:spPr/>
        <p:txBody>
          <a:bodyPr/>
          <a:lstStyle/>
          <a:p>
            <a:fld id="{1438602E-2EB6-4DA1-837F-1BB517842B0A}" type="slidenum">
              <a:rPr lang="en-GB" smtClean="0"/>
              <a:t>21</a:t>
            </a:fld>
            <a:endParaRPr lang="en-GB"/>
          </a:p>
        </p:txBody>
      </p:sp>
    </p:spTree>
    <p:extLst>
      <p:ext uri="{BB962C8B-B14F-4D97-AF65-F5344CB8AC3E}">
        <p14:creationId xmlns:p14="http://schemas.microsoft.com/office/powerpoint/2010/main" val="954560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DB295-588D-4092-AE42-E91925E5C2D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39A0091-98EF-45CD-94A5-F86EE8056E7A}"/>
              </a:ext>
            </a:extLst>
          </p:cNvPr>
          <p:cNvSpPr>
            <a:spLocks noGrp="1"/>
          </p:cNvSpPr>
          <p:nvPr>
            <p:ph idx="1"/>
          </p:nvPr>
        </p:nvSpPr>
        <p:spPr/>
        <p:txBody>
          <a:bodyPr/>
          <a:lstStyle/>
          <a:p>
            <a:pPr marL="0" indent="0">
              <a:buNone/>
            </a:pPr>
            <a:r>
              <a:rPr lang="en-US" sz="2400" b="1" dirty="0"/>
              <a:t>Budget defeats</a:t>
            </a:r>
            <a:r>
              <a:rPr lang="en-US" sz="2400" dirty="0"/>
              <a:t>:  It is a constitutional requirement in Articles 96, 99 and 100 that governments apply annually to Parliament for raising and spending of money. It is also believed that a binding convention exists that a defeat on the budget amounts to a vote of no confidence. Budget time is, therefore, a time of great uncertainty for the government’s survival. Perhaps the Constitution should be amended to allow an elected government to present Supply Bills and Finance Bills every two or three years instead of annually.  </a:t>
            </a:r>
            <a:endParaRPr lang="en-GB" sz="2400" dirty="0"/>
          </a:p>
          <a:p>
            <a:endParaRPr lang="en-GB" dirty="0"/>
          </a:p>
        </p:txBody>
      </p:sp>
      <p:sp>
        <p:nvSpPr>
          <p:cNvPr id="4" name="Slide Number Placeholder 3">
            <a:extLst>
              <a:ext uri="{FF2B5EF4-FFF2-40B4-BE49-F238E27FC236}">
                <a16:creationId xmlns:a16="http://schemas.microsoft.com/office/drawing/2014/main" id="{C64EE47D-BDA7-4B0D-8214-6AA7DC4C5A6A}"/>
              </a:ext>
            </a:extLst>
          </p:cNvPr>
          <p:cNvSpPr>
            <a:spLocks noGrp="1"/>
          </p:cNvSpPr>
          <p:nvPr>
            <p:ph type="sldNum" sz="quarter" idx="12"/>
          </p:nvPr>
        </p:nvSpPr>
        <p:spPr/>
        <p:txBody>
          <a:bodyPr/>
          <a:lstStyle/>
          <a:p>
            <a:fld id="{1438602E-2EB6-4DA1-837F-1BB517842B0A}" type="slidenum">
              <a:rPr lang="en-GB" smtClean="0"/>
              <a:t>22</a:t>
            </a:fld>
            <a:endParaRPr lang="en-GB"/>
          </a:p>
        </p:txBody>
      </p:sp>
    </p:spTree>
    <p:extLst>
      <p:ext uri="{BB962C8B-B14F-4D97-AF65-F5344CB8AC3E}">
        <p14:creationId xmlns:p14="http://schemas.microsoft.com/office/powerpoint/2010/main" val="3334916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C389E-F2BA-4DBC-ACAE-D41962398569}"/>
              </a:ext>
            </a:extLst>
          </p:cNvPr>
          <p:cNvSpPr>
            <a:spLocks noGrp="1"/>
          </p:cNvSpPr>
          <p:nvPr>
            <p:ph type="title"/>
          </p:nvPr>
        </p:nvSpPr>
        <p:spPr/>
        <p:txBody>
          <a:bodyPr/>
          <a:lstStyle/>
          <a:p>
            <a:r>
              <a:rPr lang="en-US" dirty="0"/>
              <a:t>2. DECLINE OF SOCIAL HARMONY </a:t>
            </a:r>
            <a:endParaRPr lang="en-GB" dirty="0"/>
          </a:p>
        </p:txBody>
      </p:sp>
      <p:sp>
        <p:nvSpPr>
          <p:cNvPr id="3" name="Content Placeholder 2">
            <a:extLst>
              <a:ext uri="{FF2B5EF4-FFF2-40B4-BE49-F238E27FC236}">
                <a16:creationId xmlns:a16="http://schemas.microsoft.com/office/drawing/2014/main" id="{8D77837B-27E4-44DA-8637-030EA66CFD6C}"/>
              </a:ext>
            </a:extLst>
          </p:cNvPr>
          <p:cNvSpPr>
            <a:spLocks noGrp="1"/>
          </p:cNvSpPr>
          <p:nvPr>
            <p:ph idx="1"/>
          </p:nvPr>
        </p:nvSpPr>
        <p:spPr>
          <a:xfrm>
            <a:off x="677334" y="1454727"/>
            <a:ext cx="8596668" cy="4586635"/>
          </a:xfrm>
        </p:spPr>
        <p:txBody>
          <a:bodyPr>
            <a:noAutofit/>
          </a:bodyPr>
          <a:lstStyle/>
          <a:p>
            <a:pPr marL="0" indent="0">
              <a:buNone/>
            </a:pPr>
            <a:r>
              <a:rPr lang="en-US" sz="2400" dirty="0"/>
              <a:t>For decades Malaysia was an exemplar of peaceful and harmonious relations amongst its dazzlingly diverse population. Our Constitution was a masterpiece of moderation and compromise and showed consciousness of the social, economic, political and ethnic realities of our land.</a:t>
            </a:r>
          </a:p>
          <a:p>
            <a:pPr marL="0" indent="0">
              <a:buNone/>
            </a:pPr>
            <a:r>
              <a:rPr lang="en-US" sz="2400" dirty="0"/>
              <a:t>But there has been a lot of regression in Peninsular Malaysia. The spirit of the Constitution has been compromised. Racism and religious bigotry are replacing the admirable centuries old Malay tradition of inclusiveness and moderation. Sabah and Sarawak are, fortunately, different and supply useful paradigms for inter-communal relations. </a:t>
            </a:r>
            <a:endParaRPr lang="en-GB" sz="2400" dirty="0"/>
          </a:p>
        </p:txBody>
      </p:sp>
      <p:sp>
        <p:nvSpPr>
          <p:cNvPr id="4" name="Slide Number Placeholder 3">
            <a:extLst>
              <a:ext uri="{FF2B5EF4-FFF2-40B4-BE49-F238E27FC236}">
                <a16:creationId xmlns:a16="http://schemas.microsoft.com/office/drawing/2014/main" id="{B356BC09-70D2-48E0-BCA7-07E39683524F}"/>
              </a:ext>
            </a:extLst>
          </p:cNvPr>
          <p:cNvSpPr>
            <a:spLocks noGrp="1"/>
          </p:cNvSpPr>
          <p:nvPr>
            <p:ph type="sldNum" sz="quarter" idx="12"/>
          </p:nvPr>
        </p:nvSpPr>
        <p:spPr/>
        <p:txBody>
          <a:bodyPr/>
          <a:lstStyle/>
          <a:p>
            <a:fld id="{1438602E-2EB6-4DA1-837F-1BB517842B0A}" type="slidenum">
              <a:rPr lang="en-GB" smtClean="0"/>
              <a:t>23</a:t>
            </a:fld>
            <a:endParaRPr lang="en-GB"/>
          </a:p>
        </p:txBody>
      </p:sp>
    </p:spTree>
    <p:extLst>
      <p:ext uri="{BB962C8B-B14F-4D97-AF65-F5344CB8AC3E}">
        <p14:creationId xmlns:p14="http://schemas.microsoft.com/office/powerpoint/2010/main" val="3610066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A1005-C3DF-43BB-97CD-614AB62A3DE4}"/>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59B96FD2-DAAF-4C00-925E-E9934CCC7A33}"/>
              </a:ext>
            </a:extLst>
          </p:cNvPr>
          <p:cNvSpPr>
            <a:spLocks noGrp="1"/>
          </p:cNvSpPr>
          <p:nvPr>
            <p:ph idx="1"/>
          </p:nvPr>
        </p:nvSpPr>
        <p:spPr/>
        <p:txBody>
          <a:bodyPr>
            <a:normAutofit lnSpcReduction="10000"/>
          </a:bodyPr>
          <a:lstStyle/>
          <a:p>
            <a:pPr marL="0" indent="0">
              <a:buNone/>
            </a:pPr>
            <a:r>
              <a:rPr lang="en-US" b="1" dirty="0"/>
              <a:t>National Harmony Act</a:t>
            </a:r>
            <a:r>
              <a:rPr lang="en-US" dirty="0"/>
              <a:t>: Up to now we were relying primarily on political power-sharing and economic inter-dependence to build bridges of understanding. It is now time to also utilize the law to restore mutual respect and tolerance. </a:t>
            </a:r>
          </a:p>
          <a:p>
            <a:pPr marL="0" indent="0">
              <a:buNone/>
            </a:pPr>
            <a:r>
              <a:rPr lang="en-US" dirty="0"/>
              <a:t>A National Unity and Integration Commission Act or a National Harmony Act  (by whatever name called) can be enacted to provide for :</a:t>
            </a:r>
          </a:p>
          <a:p>
            <a:pPr>
              <a:buAutoNum type="arabicParenBoth"/>
            </a:pPr>
            <a:r>
              <a:rPr lang="en-US" dirty="0"/>
              <a:t>Positive engagements between the races, religions and regions. </a:t>
            </a:r>
          </a:p>
          <a:p>
            <a:pPr>
              <a:buAutoNum type="arabicParenBoth"/>
            </a:pPr>
            <a:r>
              <a:rPr lang="en-US" dirty="0"/>
              <a:t>Conciliation procedures when disputes arise. This approach may be an alternative to the sledgehammer of laws like the Sedition Act and the Penal Code. </a:t>
            </a:r>
          </a:p>
          <a:p>
            <a:pPr>
              <a:buAutoNum type="arabicParenBoth"/>
            </a:pPr>
            <a:r>
              <a:rPr lang="en-US" dirty="0"/>
              <a:t>Penalties, not necessarily criminal, when conciliation fails.</a:t>
            </a:r>
          </a:p>
          <a:p>
            <a:pPr marL="0" indent="0">
              <a:buNone/>
            </a:pPr>
            <a:r>
              <a:rPr lang="en-US" dirty="0"/>
              <a:t>Many model laws exist e.g. in the UK and Singapore which can provide us with a blueprint.     </a:t>
            </a:r>
          </a:p>
          <a:p>
            <a:pPr marL="0" indent="0">
              <a:buNone/>
            </a:pPr>
            <a:endParaRPr lang="en-GB" dirty="0"/>
          </a:p>
        </p:txBody>
      </p:sp>
      <p:sp>
        <p:nvSpPr>
          <p:cNvPr id="4" name="Slide Number Placeholder 3">
            <a:extLst>
              <a:ext uri="{FF2B5EF4-FFF2-40B4-BE49-F238E27FC236}">
                <a16:creationId xmlns:a16="http://schemas.microsoft.com/office/drawing/2014/main" id="{BC0F00CE-0522-4EB5-88BD-67B450CF49BC}"/>
              </a:ext>
            </a:extLst>
          </p:cNvPr>
          <p:cNvSpPr>
            <a:spLocks noGrp="1"/>
          </p:cNvSpPr>
          <p:nvPr>
            <p:ph type="sldNum" sz="quarter" idx="12"/>
          </p:nvPr>
        </p:nvSpPr>
        <p:spPr/>
        <p:txBody>
          <a:bodyPr/>
          <a:lstStyle/>
          <a:p>
            <a:fld id="{1438602E-2EB6-4DA1-837F-1BB517842B0A}" type="slidenum">
              <a:rPr lang="en-GB" smtClean="0"/>
              <a:t>24</a:t>
            </a:fld>
            <a:endParaRPr lang="en-GB"/>
          </a:p>
        </p:txBody>
      </p:sp>
    </p:spTree>
    <p:extLst>
      <p:ext uri="{BB962C8B-B14F-4D97-AF65-F5344CB8AC3E}">
        <p14:creationId xmlns:p14="http://schemas.microsoft.com/office/powerpoint/2010/main" val="2392587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6AAD7-C4C6-4400-A83D-71A625B6B66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C1D5770-9B8A-4C4B-9BBE-10B7DABFEF88}"/>
              </a:ext>
            </a:extLst>
          </p:cNvPr>
          <p:cNvSpPr>
            <a:spLocks noGrp="1"/>
          </p:cNvSpPr>
          <p:nvPr>
            <p:ph idx="1"/>
          </p:nvPr>
        </p:nvSpPr>
        <p:spPr/>
        <p:txBody>
          <a:bodyPr/>
          <a:lstStyle/>
          <a:p>
            <a:pPr marL="0" indent="0">
              <a:buNone/>
            </a:pPr>
            <a:r>
              <a:rPr lang="en-US" b="1" dirty="0"/>
              <a:t>R</a:t>
            </a:r>
            <a:r>
              <a:rPr lang="en-GB" b="1" dirty="0" err="1"/>
              <a:t>ukun</a:t>
            </a:r>
            <a:r>
              <a:rPr lang="en-GB" b="1" dirty="0"/>
              <a:t> Negara as a Preamble to the Constitution</a:t>
            </a:r>
            <a:r>
              <a:rPr lang="en-GB" dirty="0"/>
              <a:t>: The proposal made by a group of citizens a few years ago to incorporate the </a:t>
            </a:r>
            <a:r>
              <a:rPr lang="en-GB" dirty="0" err="1"/>
              <a:t>Rukun</a:t>
            </a:r>
            <a:r>
              <a:rPr lang="en-GB" dirty="0"/>
              <a:t> Negara into our Constitution as a Preamble should be reconsidered.</a:t>
            </a:r>
          </a:p>
          <a:p>
            <a:pPr marL="0" indent="0">
              <a:buNone/>
            </a:pPr>
            <a:r>
              <a:rPr lang="en-GB" dirty="0"/>
              <a:t>The five principles of the </a:t>
            </a:r>
            <a:r>
              <a:rPr lang="en-GB" dirty="0" err="1"/>
              <a:t>Rukun</a:t>
            </a:r>
            <a:r>
              <a:rPr lang="en-GB" dirty="0"/>
              <a:t> Negara are well known but not the five stirring objectives which are very relevant to our present situation of frayed relations. </a:t>
            </a:r>
          </a:p>
          <a:p>
            <a:r>
              <a:rPr lang="en-GB" dirty="0"/>
              <a:t>unity</a:t>
            </a:r>
          </a:p>
          <a:p>
            <a:r>
              <a:rPr lang="en-GB" dirty="0"/>
              <a:t>a democratic way of life </a:t>
            </a:r>
          </a:p>
          <a:p>
            <a:r>
              <a:rPr lang="en-GB" dirty="0"/>
              <a:t>a just society where the prosperity of the country can be enjoyed together in a fair and equitable manner</a:t>
            </a:r>
          </a:p>
          <a:p>
            <a:r>
              <a:rPr lang="en-GB" dirty="0"/>
              <a:t>A liberal approach towards our rich and varied cultural traditions, and </a:t>
            </a:r>
          </a:p>
          <a:p>
            <a:r>
              <a:rPr lang="en-GB" dirty="0"/>
              <a:t>A progressive society that will make use of science and modern technology.      </a:t>
            </a:r>
          </a:p>
        </p:txBody>
      </p:sp>
      <p:sp>
        <p:nvSpPr>
          <p:cNvPr id="4" name="Slide Number Placeholder 3">
            <a:extLst>
              <a:ext uri="{FF2B5EF4-FFF2-40B4-BE49-F238E27FC236}">
                <a16:creationId xmlns:a16="http://schemas.microsoft.com/office/drawing/2014/main" id="{BE0C5EE6-1734-4691-9920-37F2C72EC407}"/>
              </a:ext>
            </a:extLst>
          </p:cNvPr>
          <p:cNvSpPr>
            <a:spLocks noGrp="1"/>
          </p:cNvSpPr>
          <p:nvPr>
            <p:ph type="sldNum" sz="quarter" idx="12"/>
          </p:nvPr>
        </p:nvSpPr>
        <p:spPr/>
        <p:txBody>
          <a:bodyPr/>
          <a:lstStyle/>
          <a:p>
            <a:fld id="{1438602E-2EB6-4DA1-837F-1BB517842B0A}" type="slidenum">
              <a:rPr lang="en-GB" smtClean="0"/>
              <a:t>25</a:t>
            </a:fld>
            <a:endParaRPr lang="en-GB"/>
          </a:p>
        </p:txBody>
      </p:sp>
    </p:spTree>
    <p:extLst>
      <p:ext uri="{BB962C8B-B14F-4D97-AF65-F5344CB8AC3E}">
        <p14:creationId xmlns:p14="http://schemas.microsoft.com/office/powerpoint/2010/main" val="434512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3956A-BA61-4500-88EC-9C4654256FDB}"/>
              </a:ext>
            </a:extLst>
          </p:cNvPr>
          <p:cNvSpPr>
            <a:spLocks noGrp="1"/>
          </p:cNvSpPr>
          <p:nvPr>
            <p:ph type="title"/>
          </p:nvPr>
        </p:nvSpPr>
        <p:spPr/>
        <p:txBody>
          <a:bodyPr/>
          <a:lstStyle/>
          <a:p>
            <a:r>
              <a:rPr lang="en-US" dirty="0"/>
              <a:t>3. ENDEMIC AND BRAZEN CORRUPTION </a:t>
            </a:r>
            <a:endParaRPr lang="en-GB" dirty="0"/>
          </a:p>
        </p:txBody>
      </p:sp>
      <p:sp>
        <p:nvSpPr>
          <p:cNvPr id="3" name="Content Placeholder 2">
            <a:extLst>
              <a:ext uri="{FF2B5EF4-FFF2-40B4-BE49-F238E27FC236}">
                <a16:creationId xmlns:a16="http://schemas.microsoft.com/office/drawing/2014/main" id="{2BBB2EBB-1816-4728-B28B-406915709D08}"/>
              </a:ext>
            </a:extLst>
          </p:cNvPr>
          <p:cNvSpPr>
            <a:spLocks noGrp="1"/>
          </p:cNvSpPr>
          <p:nvPr>
            <p:ph idx="1"/>
          </p:nvPr>
        </p:nvSpPr>
        <p:spPr/>
        <p:txBody>
          <a:bodyPr>
            <a:normAutofit fontScale="85000" lnSpcReduction="10000"/>
          </a:bodyPr>
          <a:lstStyle/>
          <a:p>
            <a:r>
              <a:rPr lang="en-US" sz="2400" dirty="0"/>
              <a:t>Corruption in the public services has become a serious problem. One area of concern is civil servants doing </a:t>
            </a:r>
            <a:r>
              <a:rPr lang="en-US" sz="2400" dirty="0" err="1"/>
              <a:t>favours</a:t>
            </a:r>
            <a:r>
              <a:rPr lang="en-US" sz="2400" dirty="0"/>
              <a:t> in return for lucrative positions in the sector after retirement. Regrettably, there is no rule barring a civil servant from working for a prohibited period in an industry connected with his official work </a:t>
            </a:r>
          </a:p>
          <a:p>
            <a:r>
              <a:rPr lang="en-US" sz="2400" dirty="0"/>
              <a:t>There should be a separation of the offices of the Attorney General and the Public Prosecutor. This will require an amendment to Art. 145(3). The fused roles of the Attorney General and the Public Prosecutor must be reviewed. Since the Attorney General acts in the best interest of the government and the Public Prosecutor in the interest of the public and criminal justice, conflicts of interest arise when there is a need to prosecute Ministers or public servants. </a:t>
            </a:r>
            <a:endParaRPr lang="en-GB" sz="2400" dirty="0"/>
          </a:p>
        </p:txBody>
      </p:sp>
      <p:sp>
        <p:nvSpPr>
          <p:cNvPr id="4" name="Slide Number Placeholder 3">
            <a:extLst>
              <a:ext uri="{FF2B5EF4-FFF2-40B4-BE49-F238E27FC236}">
                <a16:creationId xmlns:a16="http://schemas.microsoft.com/office/drawing/2014/main" id="{19D55A3B-ADFF-4AEF-B3AD-8230B46BA460}"/>
              </a:ext>
            </a:extLst>
          </p:cNvPr>
          <p:cNvSpPr>
            <a:spLocks noGrp="1"/>
          </p:cNvSpPr>
          <p:nvPr>
            <p:ph type="sldNum" sz="quarter" idx="12"/>
          </p:nvPr>
        </p:nvSpPr>
        <p:spPr/>
        <p:txBody>
          <a:bodyPr/>
          <a:lstStyle/>
          <a:p>
            <a:fld id="{1438602E-2EB6-4DA1-837F-1BB517842B0A}" type="slidenum">
              <a:rPr lang="en-GB" smtClean="0"/>
              <a:t>26</a:t>
            </a:fld>
            <a:endParaRPr lang="en-GB"/>
          </a:p>
        </p:txBody>
      </p:sp>
    </p:spTree>
    <p:extLst>
      <p:ext uri="{BB962C8B-B14F-4D97-AF65-F5344CB8AC3E}">
        <p14:creationId xmlns:p14="http://schemas.microsoft.com/office/powerpoint/2010/main" val="2945698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A2CCC-A572-4046-ABAD-0D47E0CE7226}"/>
              </a:ext>
            </a:extLst>
          </p:cNvPr>
          <p:cNvSpPr>
            <a:spLocks noGrp="1"/>
          </p:cNvSpPr>
          <p:nvPr>
            <p:ph type="title"/>
          </p:nvPr>
        </p:nvSpPr>
        <p:spPr/>
        <p:txBody>
          <a:bodyPr/>
          <a:lstStyle/>
          <a:p>
            <a:br>
              <a:rPr lang="en-GB" dirty="0"/>
            </a:br>
            <a:endParaRPr lang="en-GB" dirty="0"/>
          </a:p>
        </p:txBody>
      </p:sp>
      <p:sp>
        <p:nvSpPr>
          <p:cNvPr id="3" name="Content Placeholder 2">
            <a:extLst>
              <a:ext uri="{FF2B5EF4-FFF2-40B4-BE49-F238E27FC236}">
                <a16:creationId xmlns:a16="http://schemas.microsoft.com/office/drawing/2014/main" id="{616FFBBB-A44D-44D8-A2BE-2C0C1281063C}"/>
              </a:ext>
            </a:extLst>
          </p:cNvPr>
          <p:cNvSpPr>
            <a:spLocks noGrp="1"/>
          </p:cNvSpPr>
          <p:nvPr>
            <p:ph idx="1"/>
          </p:nvPr>
        </p:nvSpPr>
        <p:spPr/>
        <p:txBody>
          <a:bodyPr>
            <a:normAutofit/>
          </a:bodyPr>
          <a:lstStyle/>
          <a:p>
            <a:r>
              <a:rPr lang="en-US" sz="2400" dirty="0"/>
              <a:t>The Malaysian Anti-Corruption Commission (MACC) was established under the Malaysian Anti-Corruption Act 2009 as an independent, transparent and professional body to manage the nation's anti- corruption efforts. However, till 2018 the MACC was ineffective in eradicating corruption.  This resulted in a loss of public confidence. </a:t>
            </a:r>
            <a:endParaRPr lang="en-GB" sz="2400" dirty="0"/>
          </a:p>
          <a:p>
            <a:r>
              <a:rPr lang="en-US" sz="2400" dirty="0"/>
              <a:t>Reforms are needed for the MACC to function independently with established structural protection from executive control.  </a:t>
            </a:r>
            <a:endParaRPr lang="en-GB" sz="2400" dirty="0"/>
          </a:p>
          <a:p>
            <a:endParaRPr lang="en-GB" dirty="0"/>
          </a:p>
        </p:txBody>
      </p:sp>
      <p:sp>
        <p:nvSpPr>
          <p:cNvPr id="4" name="Slide Number Placeholder 3">
            <a:extLst>
              <a:ext uri="{FF2B5EF4-FFF2-40B4-BE49-F238E27FC236}">
                <a16:creationId xmlns:a16="http://schemas.microsoft.com/office/drawing/2014/main" id="{0C918A76-68E5-42A5-977D-FE3DA0CC90D1}"/>
              </a:ext>
            </a:extLst>
          </p:cNvPr>
          <p:cNvSpPr>
            <a:spLocks noGrp="1"/>
          </p:cNvSpPr>
          <p:nvPr>
            <p:ph type="sldNum" sz="quarter" idx="12"/>
          </p:nvPr>
        </p:nvSpPr>
        <p:spPr/>
        <p:txBody>
          <a:bodyPr/>
          <a:lstStyle/>
          <a:p>
            <a:fld id="{1438602E-2EB6-4DA1-837F-1BB517842B0A}" type="slidenum">
              <a:rPr lang="en-GB" smtClean="0"/>
              <a:t>27</a:t>
            </a:fld>
            <a:endParaRPr lang="en-GB"/>
          </a:p>
        </p:txBody>
      </p:sp>
    </p:spTree>
    <p:extLst>
      <p:ext uri="{BB962C8B-B14F-4D97-AF65-F5344CB8AC3E}">
        <p14:creationId xmlns:p14="http://schemas.microsoft.com/office/powerpoint/2010/main" val="3935036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06CF9A-02CD-4AC5-AA0D-C044D9816701}"/>
              </a:ext>
            </a:extLst>
          </p:cNvPr>
          <p:cNvSpPr>
            <a:spLocks noGrp="1"/>
          </p:cNvSpPr>
          <p:nvPr>
            <p:ph idx="1"/>
          </p:nvPr>
        </p:nvSpPr>
        <p:spPr>
          <a:xfrm>
            <a:off x="677334" y="1205345"/>
            <a:ext cx="8596668" cy="4836017"/>
          </a:xfrm>
        </p:spPr>
        <p:txBody>
          <a:bodyPr>
            <a:normAutofit fontScale="92500" lnSpcReduction="10000"/>
          </a:bodyPr>
          <a:lstStyle/>
          <a:p>
            <a:endParaRPr lang="en-US" sz="2400" dirty="0"/>
          </a:p>
          <a:p>
            <a:r>
              <a:rPr lang="en-US" sz="2400" dirty="0"/>
              <a:t>The Anti-Corruption Commission should be upgraded to constitutional status. </a:t>
            </a:r>
          </a:p>
          <a:p>
            <a:r>
              <a:rPr lang="en-US" sz="2400" dirty="0"/>
              <a:t>It should report directly to Parliament and not be subjected to the jurisdiction of any government ministry.  </a:t>
            </a:r>
          </a:p>
          <a:p>
            <a:r>
              <a:rPr lang="en-US" sz="2400" dirty="0"/>
              <a:t>The present rule for it to obtain the AG’s permission under Art. 145 to  prosecute a case must be abolished. The MACC should have its own independent prosecution powers. </a:t>
            </a:r>
            <a:endParaRPr lang="en-GB" sz="2400" dirty="0"/>
          </a:p>
          <a:p>
            <a:r>
              <a:rPr lang="en-US" sz="2400" dirty="0"/>
              <a:t>Amendments to related laws such as the MACC Act, the Whistleblower Protection Act 2010 and the Witness Protection Act 2009 are also recommended. We need a Government Procurement Act to regulate tenders. </a:t>
            </a:r>
            <a:endParaRPr lang="en-GB" sz="2400" dirty="0"/>
          </a:p>
          <a:p>
            <a:r>
              <a:rPr lang="en-US" sz="2400" dirty="0"/>
              <a:t> </a:t>
            </a:r>
            <a:endParaRPr lang="en-GB" sz="2400" dirty="0"/>
          </a:p>
          <a:p>
            <a:endParaRPr lang="en-GB" dirty="0"/>
          </a:p>
        </p:txBody>
      </p:sp>
      <p:sp>
        <p:nvSpPr>
          <p:cNvPr id="2" name="Slide Number Placeholder 1">
            <a:extLst>
              <a:ext uri="{FF2B5EF4-FFF2-40B4-BE49-F238E27FC236}">
                <a16:creationId xmlns:a16="http://schemas.microsoft.com/office/drawing/2014/main" id="{12C99ABB-350F-4BAB-AE9F-E2F952BE0ED2}"/>
              </a:ext>
            </a:extLst>
          </p:cNvPr>
          <p:cNvSpPr>
            <a:spLocks noGrp="1"/>
          </p:cNvSpPr>
          <p:nvPr>
            <p:ph type="sldNum" sz="quarter" idx="12"/>
          </p:nvPr>
        </p:nvSpPr>
        <p:spPr/>
        <p:txBody>
          <a:bodyPr/>
          <a:lstStyle/>
          <a:p>
            <a:fld id="{1438602E-2EB6-4DA1-837F-1BB517842B0A}" type="slidenum">
              <a:rPr lang="en-GB" smtClean="0"/>
              <a:t>28</a:t>
            </a:fld>
            <a:endParaRPr lang="en-GB"/>
          </a:p>
        </p:txBody>
      </p:sp>
    </p:spTree>
    <p:extLst>
      <p:ext uri="{BB962C8B-B14F-4D97-AF65-F5344CB8AC3E}">
        <p14:creationId xmlns:p14="http://schemas.microsoft.com/office/powerpoint/2010/main" val="41422395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1634-E6B6-4A9F-A6B0-32D872336CB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B3E197E-A02C-4CFE-B0DC-02499D46F963}"/>
              </a:ext>
            </a:extLst>
          </p:cNvPr>
          <p:cNvSpPr>
            <a:spLocks noGrp="1"/>
          </p:cNvSpPr>
          <p:nvPr>
            <p:ph idx="1"/>
          </p:nvPr>
        </p:nvSpPr>
        <p:spPr/>
        <p:txBody>
          <a:bodyPr/>
          <a:lstStyle/>
          <a:p>
            <a:pPr marL="0" indent="0">
              <a:buNone/>
            </a:pPr>
            <a:r>
              <a:rPr lang="en-US" b="1" dirty="0"/>
              <a:t>Whistleblowers Protection Act 2010: </a:t>
            </a:r>
            <a:r>
              <a:rPr lang="en-US" dirty="0"/>
              <a:t>This Act provides protection to whistleblowers who report or reveal corruption activities or other wrongdoing. </a:t>
            </a:r>
          </a:p>
          <a:p>
            <a:pPr marL="0" indent="0">
              <a:buNone/>
            </a:pPr>
            <a:r>
              <a:rPr lang="en-US" dirty="0"/>
              <a:t>The identity of the whistleblower  and the information provided are kept confidential. </a:t>
            </a:r>
          </a:p>
          <a:p>
            <a:pPr marL="0" indent="0">
              <a:buNone/>
            </a:pPr>
            <a:r>
              <a:rPr lang="en-US" dirty="0"/>
              <a:t>The whistleblower is given immunity  from any civil, criminal or disciplinary action for revealing the act of corruption in the public or private sector. </a:t>
            </a:r>
          </a:p>
          <a:p>
            <a:pPr marL="0" indent="0">
              <a:buNone/>
            </a:pPr>
            <a:r>
              <a:rPr lang="en-US" dirty="0"/>
              <a:t>The main limitation of the law is that the disclosure that is protected must be to the relevant Enforcement Agency. If it is to a non-enforcement agency, there is no protection.      </a:t>
            </a:r>
            <a:endParaRPr lang="en-GB" dirty="0"/>
          </a:p>
          <a:p>
            <a:endParaRPr lang="en-GB" dirty="0"/>
          </a:p>
        </p:txBody>
      </p:sp>
      <p:sp>
        <p:nvSpPr>
          <p:cNvPr id="4" name="Slide Number Placeholder 3">
            <a:extLst>
              <a:ext uri="{FF2B5EF4-FFF2-40B4-BE49-F238E27FC236}">
                <a16:creationId xmlns:a16="http://schemas.microsoft.com/office/drawing/2014/main" id="{92D6E38C-9087-4122-918E-DAE5656E1F9E}"/>
              </a:ext>
            </a:extLst>
          </p:cNvPr>
          <p:cNvSpPr>
            <a:spLocks noGrp="1"/>
          </p:cNvSpPr>
          <p:nvPr>
            <p:ph type="sldNum" sz="quarter" idx="12"/>
          </p:nvPr>
        </p:nvSpPr>
        <p:spPr/>
        <p:txBody>
          <a:bodyPr/>
          <a:lstStyle/>
          <a:p>
            <a:fld id="{1438602E-2EB6-4DA1-837F-1BB517842B0A}" type="slidenum">
              <a:rPr lang="en-GB" smtClean="0"/>
              <a:t>29</a:t>
            </a:fld>
            <a:endParaRPr lang="en-GB"/>
          </a:p>
        </p:txBody>
      </p:sp>
    </p:spTree>
    <p:extLst>
      <p:ext uri="{BB962C8B-B14F-4D97-AF65-F5344CB8AC3E}">
        <p14:creationId xmlns:p14="http://schemas.microsoft.com/office/powerpoint/2010/main" val="3573980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2AC23-6541-46B4-AE8C-68970C9D853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6725201-FA31-46C9-9335-633A9EE9B208}"/>
              </a:ext>
            </a:extLst>
          </p:cNvPr>
          <p:cNvSpPr>
            <a:spLocks noGrp="1"/>
          </p:cNvSpPr>
          <p:nvPr>
            <p:ph idx="1"/>
          </p:nvPr>
        </p:nvSpPr>
        <p:spPr/>
        <p:txBody>
          <a:bodyPr>
            <a:normAutofit fontScale="92500"/>
          </a:bodyPr>
          <a:lstStyle/>
          <a:p>
            <a:pPr marL="0" indent="0">
              <a:buNone/>
            </a:pPr>
            <a:r>
              <a:rPr lang="en-US" sz="2800" dirty="0"/>
              <a:t>Reforming some of our laws, institutions and procedures will be one of the ways of meeting the felt necessities of the times.  </a:t>
            </a:r>
          </a:p>
          <a:p>
            <a:pPr marL="0" indent="0">
              <a:buNone/>
            </a:pPr>
            <a:r>
              <a:rPr lang="en-US" sz="2800" dirty="0"/>
              <a:t>In this brief presentation, I wish most humbly to:</a:t>
            </a:r>
          </a:p>
          <a:p>
            <a:pPr marL="514350" indent="-514350">
              <a:buAutoNum type="arabicPeriod"/>
            </a:pPr>
            <a:r>
              <a:rPr lang="en-US" sz="2800" dirty="0"/>
              <a:t>Propose the setting up of an independent Law Reform Commission or Institute, and </a:t>
            </a:r>
          </a:p>
          <a:p>
            <a:pPr marL="514350" indent="-514350">
              <a:buAutoNum type="arabicPeriod"/>
            </a:pPr>
            <a:r>
              <a:rPr lang="en-US" sz="2800" dirty="0"/>
              <a:t>To highlight some areas of the law which have become ripe for review due to prevailing challenges. </a:t>
            </a:r>
            <a:endParaRPr lang="en-GB" sz="2800" dirty="0"/>
          </a:p>
        </p:txBody>
      </p:sp>
      <p:sp>
        <p:nvSpPr>
          <p:cNvPr id="4" name="Slide Number Placeholder 3">
            <a:extLst>
              <a:ext uri="{FF2B5EF4-FFF2-40B4-BE49-F238E27FC236}">
                <a16:creationId xmlns:a16="http://schemas.microsoft.com/office/drawing/2014/main" id="{75EFDC2B-82B3-4350-8CBD-37EC7195D684}"/>
              </a:ext>
            </a:extLst>
          </p:cNvPr>
          <p:cNvSpPr>
            <a:spLocks noGrp="1"/>
          </p:cNvSpPr>
          <p:nvPr>
            <p:ph type="sldNum" sz="quarter" idx="12"/>
          </p:nvPr>
        </p:nvSpPr>
        <p:spPr/>
        <p:txBody>
          <a:bodyPr/>
          <a:lstStyle/>
          <a:p>
            <a:fld id="{1438602E-2EB6-4DA1-837F-1BB517842B0A}" type="slidenum">
              <a:rPr lang="en-GB" smtClean="0"/>
              <a:t>3</a:t>
            </a:fld>
            <a:endParaRPr lang="en-GB"/>
          </a:p>
        </p:txBody>
      </p:sp>
    </p:spTree>
    <p:extLst>
      <p:ext uri="{BB962C8B-B14F-4D97-AF65-F5344CB8AC3E}">
        <p14:creationId xmlns:p14="http://schemas.microsoft.com/office/powerpoint/2010/main" val="1911380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C2F0F-C88B-44D5-B7C4-AC32CF864C2A}"/>
              </a:ext>
            </a:extLst>
          </p:cNvPr>
          <p:cNvSpPr>
            <a:spLocks noGrp="1"/>
          </p:cNvSpPr>
          <p:nvPr>
            <p:ph type="title"/>
          </p:nvPr>
        </p:nvSpPr>
        <p:spPr/>
        <p:txBody>
          <a:bodyPr>
            <a:normAutofit/>
          </a:bodyPr>
          <a:lstStyle/>
          <a:p>
            <a:r>
              <a:rPr lang="en-US" dirty="0"/>
              <a:t>4. NEED FOR MORE OPENNESS AND TRANSPARENCY IN GOVERNMENT</a:t>
            </a:r>
            <a:endParaRPr lang="en-GB" dirty="0"/>
          </a:p>
        </p:txBody>
      </p:sp>
      <p:sp>
        <p:nvSpPr>
          <p:cNvPr id="3" name="Content Placeholder 2">
            <a:extLst>
              <a:ext uri="{FF2B5EF4-FFF2-40B4-BE49-F238E27FC236}">
                <a16:creationId xmlns:a16="http://schemas.microsoft.com/office/drawing/2014/main" id="{C7088556-1CAE-4042-A52D-304DECAFB5EB}"/>
              </a:ext>
            </a:extLst>
          </p:cNvPr>
          <p:cNvSpPr>
            <a:spLocks noGrp="1"/>
          </p:cNvSpPr>
          <p:nvPr>
            <p:ph idx="1"/>
          </p:nvPr>
        </p:nvSpPr>
        <p:spPr/>
        <p:txBody>
          <a:bodyPr>
            <a:normAutofit fontScale="92500"/>
          </a:bodyPr>
          <a:lstStyle/>
          <a:p>
            <a:pPr lvl="0"/>
            <a:r>
              <a:rPr lang="en-US" sz="2400" dirty="0"/>
              <a:t>To promote good governance, participatory democracy and to combat corruption, we need a more open and transparent  government especially in such areas as government tenders.  </a:t>
            </a:r>
          </a:p>
          <a:p>
            <a:pPr lvl="0"/>
            <a:r>
              <a:rPr lang="en-US" sz="2400" b="1" dirty="0"/>
              <a:t>Right to know: </a:t>
            </a:r>
            <a:r>
              <a:rPr lang="en-US" sz="2400" dirty="0"/>
              <a:t>Regrettably, our Constitution does not anywhere confer this right. However, there are scholarly and judicial opinions that the right to know is implicit in the Constitution’s right to speech and expression. This idea of derivative, implied, non-textual and unenumerated rights is known to many legal systems and is the result of a “prismatic interpretation” of the right-conferring clause of the Constitution.   </a:t>
            </a:r>
          </a:p>
          <a:p>
            <a:endParaRPr lang="en-GB" sz="2400" dirty="0"/>
          </a:p>
        </p:txBody>
      </p:sp>
      <p:sp>
        <p:nvSpPr>
          <p:cNvPr id="4" name="Slide Number Placeholder 3">
            <a:extLst>
              <a:ext uri="{FF2B5EF4-FFF2-40B4-BE49-F238E27FC236}">
                <a16:creationId xmlns:a16="http://schemas.microsoft.com/office/drawing/2014/main" id="{69C2520F-317A-4DBE-8BD3-E516AA7C75BF}"/>
              </a:ext>
            </a:extLst>
          </p:cNvPr>
          <p:cNvSpPr>
            <a:spLocks noGrp="1"/>
          </p:cNvSpPr>
          <p:nvPr>
            <p:ph type="sldNum" sz="quarter" idx="12"/>
          </p:nvPr>
        </p:nvSpPr>
        <p:spPr/>
        <p:txBody>
          <a:bodyPr/>
          <a:lstStyle/>
          <a:p>
            <a:fld id="{1438602E-2EB6-4DA1-837F-1BB517842B0A}" type="slidenum">
              <a:rPr lang="en-GB" smtClean="0"/>
              <a:t>30</a:t>
            </a:fld>
            <a:endParaRPr lang="en-GB"/>
          </a:p>
        </p:txBody>
      </p:sp>
    </p:spTree>
    <p:extLst>
      <p:ext uri="{BB962C8B-B14F-4D97-AF65-F5344CB8AC3E}">
        <p14:creationId xmlns:p14="http://schemas.microsoft.com/office/powerpoint/2010/main" val="11693172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C2319-3E0D-4EA7-A270-298B35EDCBF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7835665-3E3D-429C-965B-211F7C8ECACD}"/>
              </a:ext>
            </a:extLst>
          </p:cNvPr>
          <p:cNvSpPr>
            <a:spLocks noGrp="1"/>
          </p:cNvSpPr>
          <p:nvPr>
            <p:ph idx="1"/>
          </p:nvPr>
        </p:nvSpPr>
        <p:spPr/>
        <p:txBody>
          <a:bodyPr/>
          <a:lstStyle/>
          <a:p>
            <a:pPr lvl="0"/>
            <a:r>
              <a:rPr lang="en-US" sz="1800" b="1" dirty="0"/>
              <a:t>Official Secrets Act (OSA):</a:t>
            </a:r>
            <a:r>
              <a:rPr lang="en-US" sz="1800" dirty="0"/>
              <a:t> Instead of a right to know we have an Official Secrets Act imposing a duty to stay away from all classified information. </a:t>
            </a:r>
          </a:p>
          <a:p>
            <a:pPr lvl="0"/>
            <a:r>
              <a:rPr lang="en-US" sz="1800" dirty="0"/>
              <a:t>While it is undeniable that some government information must remain confidential, the catch-all provisions of the OSA must be tested on the anvil of Art.10(2) which permits restrictions on free speech on only 8 enumerated grounds. </a:t>
            </a:r>
          </a:p>
          <a:p>
            <a:pPr lvl="0"/>
            <a:r>
              <a:rPr lang="en-US" sz="1800" dirty="0"/>
              <a:t>However, the OSA bans receipt, retention and release of all “classified information” even if it was classified for non-permissible objects. Some aspects of the OSA appear to be in violation of the supreme Constitution.    </a:t>
            </a:r>
          </a:p>
        </p:txBody>
      </p:sp>
      <p:sp>
        <p:nvSpPr>
          <p:cNvPr id="4" name="Slide Number Placeholder 3">
            <a:extLst>
              <a:ext uri="{FF2B5EF4-FFF2-40B4-BE49-F238E27FC236}">
                <a16:creationId xmlns:a16="http://schemas.microsoft.com/office/drawing/2014/main" id="{380D38CF-5CA0-4E81-86BB-13E6B794503D}"/>
              </a:ext>
            </a:extLst>
          </p:cNvPr>
          <p:cNvSpPr>
            <a:spLocks noGrp="1"/>
          </p:cNvSpPr>
          <p:nvPr>
            <p:ph type="sldNum" sz="quarter" idx="12"/>
          </p:nvPr>
        </p:nvSpPr>
        <p:spPr/>
        <p:txBody>
          <a:bodyPr/>
          <a:lstStyle/>
          <a:p>
            <a:fld id="{1438602E-2EB6-4DA1-837F-1BB517842B0A}" type="slidenum">
              <a:rPr lang="en-GB" smtClean="0"/>
              <a:t>31</a:t>
            </a:fld>
            <a:endParaRPr lang="en-GB"/>
          </a:p>
        </p:txBody>
      </p:sp>
    </p:spTree>
    <p:extLst>
      <p:ext uri="{BB962C8B-B14F-4D97-AF65-F5344CB8AC3E}">
        <p14:creationId xmlns:p14="http://schemas.microsoft.com/office/powerpoint/2010/main" val="145264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5577D-FC42-41FC-A31C-B3349A9998F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30C7E55-E65F-4434-AA95-4DE3EC7606F8}"/>
              </a:ext>
            </a:extLst>
          </p:cNvPr>
          <p:cNvSpPr>
            <a:spLocks noGrp="1"/>
          </p:cNvSpPr>
          <p:nvPr>
            <p:ph idx="1"/>
          </p:nvPr>
        </p:nvSpPr>
        <p:spPr/>
        <p:txBody>
          <a:bodyPr/>
          <a:lstStyle/>
          <a:p>
            <a:pPr marL="0" indent="0">
              <a:buNone/>
            </a:pPr>
            <a:r>
              <a:rPr lang="en-US" b="1" dirty="0"/>
              <a:t>Freedom of Information Act</a:t>
            </a:r>
            <a:r>
              <a:rPr lang="en-US" dirty="0"/>
              <a:t>: The OSA should be replaced with a Freedom of Information Act (FIA) which should allow citizens, on payment of a fee, to access information from all public authorities (federal, state and local) within a prescribed time frame. Refusal should be subject to appeal and to judicial review. </a:t>
            </a:r>
          </a:p>
          <a:p>
            <a:pPr marL="0" indent="0">
              <a:buNone/>
            </a:pPr>
            <a:r>
              <a:rPr lang="en-US" dirty="0"/>
              <a:t>Penang (2010) and Selangor (2011) have given us good illustrations of FIA laws. These state laws are, however, weakened  by the federal OSA.  </a:t>
            </a:r>
          </a:p>
          <a:p>
            <a:pPr marL="0" indent="0">
              <a:buNone/>
            </a:pPr>
            <a:r>
              <a:rPr lang="en-US" dirty="0"/>
              <a:t>Like the Schedule to the OSA, the FIA should state clearly the categories of information that cannot be released. However, the FIA should limit itself to the permissible grounds of Art 10(2)(a). </a:t>
            </a:r>
          </a:p>
          <a:p>
            <a:pPr marL="0" indent="0">
              <a:buNone/>
            </a:pPr>
            <a:r>
              <a:rPr lang="en-US" dirty="0"/>
              <a:t>The FIA should acknowledge the existence of valid laws and principles that constitutionally restrict the disclosure of information. Among these are: </a:t>
            </a:r>
          </a:p>
        </p:txBody>
      </p:sp>
      <p:sp>
        <p:nvSpPr>
          <p:cNvPr id="4" name="Slide Number Placeholder 3">
            <a:extLst>
              <a:ext uri="{FF2B5EF4-FFF2-40B4-BE49-F238E27FC236}">
                <a16:creationId xmlns:a16="http://schemas.microsoft.com/office/drawing/2014/main" id="{D87717F7-C422-469D-933F-101C2532DB4B}"/>
              </a:ext>
            </a:extLst>
          </p:cNvPr>
          <p:cNvSpPr>
            <a:spLocks noGrp="1"/>
          </p:cNvSpPr>
          <p:nvPr>
            <p:ph type="sldNum" sz="quarter" idx="12"/>
          </p:nvPr>
        </p:nvSpPr>
        <p:spPr/>
        <p:txBody>
          <a:bodyPr/>
          <a:lstStyle/>
          <a:p>
            <a:fld id="{1438602E-2EB6-4DA1-837F-1BB517842B0A}" type="slidenum">
              <a:rPr lang="en-GB" smtClean="0"/>
              <a:t>32</a:t>
            </a:fld>
            <a:endParaRPr lang="en-GB"/>
          </a:p>
        </p:txBody>
      </p:sp>
    </p:spTree>
    <p:extLst>
      <p:ext uri="{BB962C8B-B14F-4D97-AF65-F5344CB8AC3E}">
        <p14:creationId xmlns:p14="http://schemas.microsoft.com/office/powerpoint/2010/main" val="23558675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15054-554B-4C2B-B110-2BCD56B9E3A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9FDA1C1-2697-4594-83D5-B0797C87E878}"/>
              </a:ext>
            </a:extLst>
          </p:cNvPr>
          <p:cNvSpPr>
            <a:spLocks noGrp="1"/>
          </p:cNvSpPr>
          <p:nvPr>
            <p:ph idx="1"/>
          </p:nvPr>
        </p:nvSpPr>
        <p:spPr/>
        <p:txBody>
          <a:bodyPr/>
          <a:lstStyle/>
          <a:p>
            <a:r>
              <a:rPr lang="en-US" dirty="0"/>
              <a:t>Banking and Financial Institution Act</a:t>
            </a:r>
          </a:p>
          <a:p>
            <a:r>
              <a:rPr lang="en-GB" dirty="0"/>
              <a:t>Finance Companies Act</a:t>
            </a:r>
          </a:p>
          <a:p>
            <a:r>
              <a:rPr lang="en-GB" dirty="0"/>
              <a:t>Banking Act</a:t>
            </a:r>
          </a:p>
          <a:p>
            <a:r>
              <a:rPr lang="en-GB" dirty="0"/>
              <a:t>Criminal Procedure Code</a:t>
            </a:r>
          </a:p>
          <a:p>
            <a:r>
              <a:rPr lang="en-GB" dirty="0"/>
              <a:t>Data Protection Act</a:t>
            </a:r>
          </a:p>
          <a:p>
            <a:r>
              <a:rPr lang="en-GB" dirty="0"/>
              <a:t>Censorship laws like the </a:t>
            </a:r>
            <a:r>
              <a:rPr lang="en-GB" dirty="0" err="1"/>
              <a:t>Finas</a:t>
            </a:r>
            <a:r>
              <a:rPr lang="en-GB" dirty="0"/>
              <a:t> Act 1981</a:t>
            </a:r>
          </a:p>
          <a:p>
            <a:r>
              <a:rPr lang="en-GB" dirty="0"/>
              <a:t>Malaysian Communication &amp; Multi-Media Commission Act</a:t>
            </a:r>
          </a:p>
          <a:p>
            <a:r>
              <a:rPr lang="en-GB" dirty="0"/>
              <a:t>Laws on privacy, confidentiality and public interest privilege.</a:t>
            </a:r>
          </a:p>
          <a:p>
            <a:endParaRPr lang="en-GB" dirty="0"/>
          </a:p>
        </p:txBody>
      </p:sp>
      <p:sp>
        <p:nvSpPr>
          <p:cNvPr id="4" name="Slide Number Placeholder 3">
            <a:extLst>
              <a:ext uri="{FF2B5EF4-FFF2-40B4-BE49-F238E27FC236}">
                <a16:creationId xmlns:a16="http://schemas.microsoft.com/office/drawing/2014/main" id="{468652DA-C01D-4A6D-8CCC-BDB7303C7AF5}"/>
              </a:ext>
            </a:extLst>
          </p:cNvPr>
          <p:cNvSpPr>
            <a:spLocks noGrp="1"/>
          </p:cNvSpPr>
          <p:nvPr>
            <p:ph type="sldNum" sz="quarter" idx="12"/>
          </p:nvPr>
        </p:nvSpPr>
        <p:spPr/>
        <p:txBody>
          <a:bodyPr/>
          <a:lstStyle/>
          <a:p>
            <a:fld id="{1438602E-2EB6-4DA1-837F-1BB517842B0A}" type="slidenum">
              <a:rPr lang="en-GB" smtClean="0"/>
              <a:t>33</a:t>
            </a:fld>
            <a:endParaRPr lang="en-GB"/>
          </a:p>
        </p:txBody>
      </p:sp>
    </p:spTree>
    <p:extLst>
      <p:ext uri="{BB962C8B-B14F-4D97-AF65-F5344CB8AC3E}">
        <p14:creationId xmlns:p14="http://schemas.microsoft.com/office/powerpoint/2010/main" val="18477646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B3630B-CAB0-4FBE-BEA2-6C7D9D4066ED}"/>
              </a:ext>
            </a:extLst>
          </p:cNvPr>
          <p:cNvSpPr>
            <a:spLocks noGrp="1"/>
          </p:cNvSpPr>
          <p:nvPr>
            <p:ph idx="1"/>
          </p:nvPr>
        </p:nvSpPr>
        <p:spPr>
          <a:xfrm>
            <a:off x="677334" y="1631373"/>
            <a:ext cx="8596668" cy="4409989"/>
          </a:xfrm>
        </p:spPr>
        <p:txBody>
          <a:bodyPr/>
          <a:lstStyle/>
          <a:p>
            <a:r>
              <a:rPr lang="en-US" sz="2400" b="1" dirty="0"/>
              <a:t>Media freedom</a:t>
            </a:r>
            <a:r>
              <a:rPr lang="en-US" sz="2400" dirty="0"/>
              <a:t>: Media reform is important to ensure that the media is free to act responsibly in the public interest and hold the government to account. </a:t>
            </a:r>
          </a:p>
          <a:p>
            <a:r>
              <a:rPr lang="en-US" sz="2400" dirty="0"/>
              <a:t>Reforms to the Malaysian Communications and Multimedia Commission (MCMC) are vital. This body wields wide powers involving billion-ringgit industries and plays a key regulatory role impacting the public's ability to access information and communications services</a:t>
            </a:r>
            <a:endParaRPr lang="en-GB" sz="1800" dirty="0"/>
          </a:p>
          <a:p>
            <a:endParaRPr lang="en-GB" dirty="0"/>
          </a:p>
        </p:txBody>
      </p:sp>
      <p:sp>
        <p:nvSpPr>
          <p:cNvPr id="2" name="Slide Number Placeholder 1">
            <a:extLst>
              <a:ext uri="{FF2B5EF4-FFF2-40B4-BE49-F238E27FC236}">
                <a16:creationId xmlns:a16="http://schemas.microsoft.com/office/drawing/2014/main" id="{118B3A82-BE06-4CC7-934D-E4C757F13D51}"/>
              </a:ext>
            </a:extLst>
          </p:cNvPr>
          <p:cNvSpPr>
            <a:spLocks noGrp="1"/>
          </p:cNvSpPr>
          <p:nvPr>
            <p:ph type="sldNum" sz="quarter" idx="12"/>
          </p:nvPr>
        </p:nvSpPr>
        <p:spPr/>
        <p:txBody>
          <a:bodyPr/>
          <a:lstStyle/>
          <a:p>
            <a:fld id="{1438602E-2EB6-4DA1-837F-1BB517842B0A}" type="slidenum">
              <a:rPr lang="en-GB" smtClean="0"/>
              <a:t>34</a:t>
            </a:fld>
            <a:endParaRPr lang="en-GB"/>
          </a:p>
        </p:txBody>
      </p:sp>
    </p:spTree>
    <p:extLst>
      <p:ext uri="{BB962C8B-B14F-4D97-AF65-F5344CB8AC3E}">
        <p14:creationId xmlns:p14="http://schemas.microsoft.com/office/powerpoint/2010/main" val="37520587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81C0C1-B181-4A89-9B1F-C78EEA827882}"/>
              </a:ext>
            </a:extLst>
          </p:cNvPr>
          <p:cNvSpPr>
            <a:spLocks noGrp="1"/>
          </p:cNvSpPr>
          <p:nvPr>
            <p:ph idx="1"/>
          </p:nvPr>
        </p:nvSpPr>
        <p:spPr>
          <a:xfrm>
            <a:off x="677334" y="1361209"/>
            <a:ext cx="8596668" cy="4680153"/>
          </a:xfrm>
        </p:spPr>
        <p:txBody>
          <a:bodyPr/>
          <a:lstStyle/>
          <a:p>
            <a:r>
              <a:rPr lang="en-US" sz="2400" dirty="0"/>
              <a:t>Reforms are therefore required to make the MCMC more independent, transparent and accountable. </a:t>
            </a:r>
            <a:endParaRPr lang="en-GB" sz="2400" dirty="0"/>
          </a:p>
          <a:p>
            <a:r>
              <a:rPr lang="en-US" sz="2400" dirty="0"/>
              <a:t>These include reforms to the appointments process and removal of the Minister's powers to issue directions to the MCMC. </a:t>
            </a:r>
            <a:endParaRPr lang="en-GB" sz="2400" dirty="0"/>
          </a:p>
          <a:p>
            <a:endParaRPr lang="en-GB" sz="2400" dirty="0"/>
          </a:p>
          <a:p>
            <a:endParaRPr lang="en-GB" dirty="0"/>
          </a:p>
        </p:txBody>
      </p:sp>
      <p:sp>
        <p:nvSpPr>
          <p:cNvPr id="2" name="Slide Number Placeholder 1">
            <a:extLst>
              <a:ext uri="{FF2B5EF4-FFF2-40B4-BE49-F238E27FC236}">
                <a16:creationId xmlns:a16="http://schemas.microsoft.com/office/drawing/2014/main" id="{F5B07323-12C2-40D2-B133-AF06AB13E85C}"/>
              </a:ext>
            </a:extLst>
          </p:cNvPr>
          <p:cNvSpPr>
            <a:spLocks noGrp="1"/>
          </p:cNvSpPr>
          <p:nvPr>
            <p:ph type="sldNum" sz="quarter" idx="12"/>
          </p:nvPr>
        </p:nvSpPr>
        <p:spPr/>
        <p:txBody>
          <a:bodyPr/>
          <a:lstStyle/>
          <a:p>
            <a:fld id="{1438602E-2EB6-4DA1-837F-1BB517842B0A}" type="slidenum">
              <a:rPr lang="en-GB" smtClean="0"/>
              <a:t>35</a:t>
            </a:fld>
            <a:endParaRPr lang="en-GB"/>
          </a:p>
        </p:txBody>
      </p:sp>
    </p:spTree>
    <p:extLst>
      <p:ext uri="{BB962C8B-B14F-4D97-AF65-F5344CB8AC3E}">
        <p14:creationId xmlns:p14="http://schemas.microsoft.com/office/powerpoint/2010/main" val="22942710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7C75A-C341-415C-8CBD-8B5B8A6F88E8}"/>
              </a:ext>
            </a:extLst>
          </p:cNvPr>
          <p:cNvSpPr>
            <a:spLocks noGrp="1"/>
          </p:cNvSpPr>
          <p:nvPr>
            <p:ph type="title"/>
          </p:nvPr>
        </p:nvSpPr>
        <p:spPr/>
        <p:txBody>
          <a:bodyPr/>
          <a:lstStyle/>
          <a:p>
            <a:r>
              <a:rPr lang="en-US" dirty="0"/>
              <a:t>5. DECLINE OF ALL CHECK AND BALANCE INSTITUTIONS </a:t>
            </a:r>
            <a:endParaRPr lang="en-GB" dirty="0"/>
          </a:p>
        </p:txBody>
      </p:sp>
      <p:sp>
        <p:nvSpPr>
          <p:cNvPr id="3" name="Content Placeholder 2">
            <a:extLst>
              <a:ext uri="{FF2B5EF4-FFF2-40B4-BE49-F238E27FC236}">
                <a16:creationId xmlns:a16="http://schemas.microsoft.com/office/drawing/2014/main" id="{FB9C5F63-EB88-4C4E-B827-F6B36BF5E609}"/>
              </a:ext>
            </a:extLst>
          </p:cNvPr>
          <p:cNvSpPr>
            <a:spLocks noGrp="1"/>
          </p:cNvSpPr>
          <p:nvPr>
            <p:ph idx="1"/>
          </p:nvPr>
        </p:nvSpPr>
        <p:spPr/>
        <p:txBody>
          <a:bodyPr>
            <a:normAutofit/>
          </a:bodyPr>
          <a:lstStyle/>
          <a:p>
            <a:pPr marL="0" lvl="0" indent="0">
              <a:buNone/>
            </a:pPr>
            <a:r>
              <a:rPr lang="en-US" sz="1800" dirty="0"/>
              <a:t>The Constitution and laws have created a number of check and balance institutions and procedures. Among the institutions are the Parliament, the courts, the Attorney-General, the Auditor-General, the Election Commission, the police force and a host of Commissions and Councils under th</a:t>
            </a:r>
            <a:r>
              <a:rPr lang="en-US" dirty="0"/>
              <a:t>e Constitution. </a:t>
            </a:r>
            <a:r>
              <a:rPr lang="en-US" sz="1800" dirty="0"/>
              <a:t>Regrettably, many of them have failed to perform their functions satisfactorily.  </a:t>
            </a:r>
          </a:p>
          <a:p>
            <a:pPr marL="0" lvl="0" indent="0">
              <a:buNone/>
            </a:pPr>
            <a:r>
              <a:rPr lang="en-US" sz="1800" b="1" dirty="0"/>
              <a:t>Parliament</a:t>
            </a:r>
            <a:r>
              <a:rPr lang="en-US" sz="1800" dirty="0"/>
              <a:t>: It is supposed to keep the executive accountable and answerable</a:t>
            </a:r>
            <a:r>
              <a:rPr lang="en-US" dirty="0"/>
              <a:t> and </a:t>
            </a:r>
            <a:r>
              <a:rPr lang="en-US" sz="1800" dirty="0"/>
              <a:t>to </a:t>
            </a:r>
            <a:r>
              <a:rPr lang="en-US" sz="1800" dirty="0" err="1"/>
              <a:t>scrutinise</a:t>
            </a:r>
            <a:r>
              <a:rPr lang="en-US" sz="1800" dirty="0"/>
              <a:t> national finance. To enhance Parliament’s efficacy, the following legal initiatives can be undertaken: </a:t>
            </a:r>
          </a:p>
          <a:p>
            <a:r>
              <a:rPr lang="en-US" sz="1800" dirty="0"/>
              <a:t>An Institute of Parliamentary Affairs should be set up to train and assist MPs. </a:t>
            </a:r>
            <a:endParaRPr lang="en-GB" sz="1800" dirty="0"/>
          </a:p>
          <a:p>
            <a:pPr marL="0" lvl="0" indent="0">
              <a:buNone/>
            </a:pPr>
            <a:endParaRPr lang="en-US" sz="1800" dirty="0"/>
          </a:p>
          <a:p>
            <a:endParaRPr lang="en-GB" dirty="0"/>
          </a:p>
        </p:txBody>
      </p:sp>
      <p:sp>
        <p:nvSpPr>
          <p:cNvPr id="4" name="Slide Number Placeholder 3">
            <a:extLst>
              <a:ext uri="{FF2B5EF4-FFF2-40B4-BE49-F238E27FC236}">
                <a16:creationId xmlns:a16="http://schemas.microsoft.com/office/drawing/2014/main" id="{78653D44-2714-4975-A4EC-59855C53FB68}"/>
              </a:ext>
            </a:extLst>
          </p:cNvPr>
          <p:cNvSpPr>
            <a:spLocks noGrp="1"/>
          </p:cNvSpPr>
          <p:nvPr>
            <p:ph type="sldNum" sz="quarter" idx="12"/>
          </p:nvPr>
        </p:nvSpPr>
        <p:spPr/>
        <p:txBody>
          <a:bodyPr/>
          <a:lstStyle/>
          <a:p>
            <a:fld id="{1438602E-2EB6-4DA1-837F-1BB517842B0A}" type="slidenum">
              <a:rPr lang="en-GB" smtClean="0"/>
              <a:t>36</a:t>
            </a:fld>
            <a:endParaRPr lang="en-GB"/>
          </a:p>
        </p:txBody>
      </p:sp>
    </p:spTree>
    <p:extLst>
      <p:ext uri="{BB962C8B-B14F-4D97-AF65-F5344CB8AC3E}">
        <p14:creationId xmlns:p14="http://schemas.microsoft.com/office/powerpoint/2010/main" val="32448975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51B6F-D38C-436B-BBCD-E1DDB7665A52}"/>
              </a:ext>
            </a:extLst>
          </p:cNvPr>
          <p:cNvSpPr>
            <a:spLocks noGrp="1"/>
          </p:cNvSpPr>
          <p:nvPr>
            <p:ph type="title"/>
          </p:nvPr>
        </p:nvSpPr>
        <p:spPr/>
        <p:txBody>
          <a:bodyPr/>
          <a:lstStyle/>
          <a:p>
            <a:br>
              <a:rPr lang="en-GB" dirty="0"/>
            </a:br>
            <a:endParaRPr lang="en-GB" dirty="0"/>
          </a:p>
        </p:txBody>
      </p:sp>
      <p:sp>
        <p:nvSpPr>
          <p:cNvPr id="3" name="Content Placeholder 2">
            <a:extLst>
              <a:ext uri="{FF2B5EF4-FFF2-40B4-BE49-F238E27FC236}">
                <a16:creationId xmlns:a16="http://schemas.microsoft.com/office/drawing/2014/main" id="{B85BC7F9-60DD-49CF-B8C5-5CEA90276E24}"/>
              </a:ext>
            </a:extLst>
          </p:cNvPr>
          <p:cNvSpPr>
            <a:spLocks noGrp="1"/>
          </p:cNvSpPr>
          <p:nvPr>
            <p:ph idx="1"/>
          </p:nvPr>
        </p:nvSpPr>
        <p:spPr>
          <a:xfrm>
            <a:off x="577428" y="1488613"/>
            <a:ext cx="8596668" cy="3880773"/>
          </a:xfrm>
        </p:spPr>
        <p:txBody>
          <a:bodyPr>
            <a:normAutofit/>
          </a:bodyPr>
          <a:lstStyle/>
          <a:p>
            <a:r>
              <a:rPr lang="en-US" sz="2400" dirty="0"/>
              <a:t>An independent  law reform commission should be set up that reports to Parliament.</a:t>
            </a:r>
            <a:endParaRPr lang="en-GB" sz="2400" dirty="0"/>
          </a:p>
          <a:p>
            <a:r>
              <a:rPr lang="en-US" sz="2400" dirty="0"/>
              <a:t>We should have one or more ombudsmen/</a:t>
            </a:r>
            <a:r>
              <a:rPr lang="en-US" sz="2400" dirty="0" err="1"/>
              <a:t>muhtasib</a:t>
            </a:r>
            <a:r>
              <a:rPr lang="en-US" sz="2400" dirty="0"/>
              <a:t> who report to Parliament as in the UK.</a:t>
            </a:r>
            <a:endParaRPr lang="en-GB" sz="2400" dirty="0"/>
          </a:p>
          <a:p>
            <a:r>
              <a:rPr lang="en-US" sz="2400" dirty="0"/>
              <a:t>The electoral process through which Parliament is elected arouses no confidence. A Royal Commission of Inquiry must be appointed to look into the 'first past the post' electoral system. There are no ideal electoral systems and a mixture of many systems may be worthy of consideration. </a:t>
            </a:r>
            <a:endParaRPr lang="en-GB" sz="2400" dirty="0"/>
          </a:p>
        </p:txBody>
      </p:sp>
      <p:sp>
        <p:nvSpPr>
          <p:cNvPr id="4" name="Slide Number Placeholder 3">
            <a:extLst>
              <a:ext uri="{FF2B5EF4-FFF2-40B4-BE49-F238E27FC236}">
                <a16:creationId xmlns:a16="http://schemas.microsoft.com/office/drawing/2014/main" id="{52B80CCF-436B-41C2-8B69-C1015DFB74D2}"/>
              </a:ext>
            </a:extLst>
          </p:cNvPr>
          <p:cNvSpPr>
            <a:spLocks noGrp="1"/>
          </p:cNvSpPr>
          <p:nvPr>
            <p:ph type="sldNum" sz="quarter" idx="12"/>
          </p:nvPr>
        </p:nvSpPr>
        <p:spPr/>
        <p:txBody>
          <a:bodyPr/>
          <a:lstStyle/>
          <a:p>
            <a:fld id="{1438602E-2EB6-4DA1-837F-1BB517842B0A}" type="slidenum">
              <a:rPr lang="en-GB" smtClean="0"/>
              <a:t>37</a:t>
            </a:fld>
            <a:endParaRPr lang="en-GB"/>
          </a:p>
        </p:txBody>
      </p:sp>
    </p:spTree>
    <p:extLst>
      <p:ext uri="{BB962C8B-B14F-4D97-AF65-F5344CB8AC3E}">
        <p14:creationId xmlns:p14="http://schemas.microsoft.com/office/powerpoint/2010/main" val="8998825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9100B8-BF63-4CB3-8D6F-6C97D0E74544}"/>
              </a:ext>
            </a:extLst>
          </p:cNvPr>
          <p:cNvSpPr>
            <a:spLocks noGrp="1"/>
          </p:cNvSpPr>
          <p:nvPr>
            <p:ph idx="1"/>
          </p:nvPr>
        </p:nvSpPr>
        <p:spPr>
          <a:xfrm>
            <a:off x="677334" y="451513"/>
            <a:ext cx="8596668" cy="5589849"/>
          </a:xfrm>
        </p:spPr>
        <p:txBody>
          <a:bodyPr>
            <a:normAutofit fontScale="85000" lnSpcReduction="10000"/>
          </a:bodyPr>
          <a:lstStyle/>
          <a:p>
            <a:pPr marL="0" lvl="0" indent="0">
              <a:buNone/>
            </a:pPr>
            <a:endParaRPr lang="en-US" sz="2800" dirty="0"/>
          </a:p>
          <a:p>
            <a:pPr lvl="0"/>
            <a:r>
              <a:rPr lang="en-US" sz="2800" dirty="0"/>
              <a:t>The introduction of automatic voter-registration and lowering of the voting age to 18 has already been  accomplished. Improvements to rules about absentee voting are now needed</a:t>
            </a:r>
            <a:endParaRPr lang="en-GB" sz="2800" dirty="0"/>
          </a:p>
          <a:p>
            <a:pPr lvl="0"/>
            <a:r>
              <a:rPr lang="en-US" sz="2800" dirty="0"/>
              <a:t>Regulation of political financing is an urgent need.</a:t>
            </a:r>
            <a:endParaRPr lang="en-GB" sz="2800" dirty="0"/>
          </a:p>
          <a:p>
            <a:pPr lvl="0"/>
            <a:r>
              <a:rPr lang="en-US" sz="2800" dirty="0"/>
              <a:t>Strengthening of democracy is required by re-introduction of local government elections.  </a:t>
            </a:r>
          </a:p>
          <a:p>
            <a:pPr lvl="0"/>
            <a:r>
              <a:rPr lang="en-US" sz="2800" dirty="0"/>
              <a:t>It creates a bad impression that the law in  Article 48(4)  permits MPs who are convicted of serious crimes to continue to sit in Parliament because their appeal or petition for pardon is pending. If civil servants, being tried for an offence or convicted of an offence suffer interdiction or suspension, then MPs should suffer like treatment. That would </a:t>
            </a:r>
            <a:r>
              <a:rPr lang="en-US" sz="2800" dirty="0" err="1"/>
              <a:t>honour</a:t>
            </a:r>
            <a:r>
              <a:rPr lang="en-US" sz="2800" dirty="0"/>
              <a:t> equality before the law.   </a:t>
            </a:r>
            <a:endParaRPr lang="en-GB" sz="2800" dirty="0"/>
          </a:p>
          <a:p>
            <a:endParaRPr lang="en-GB" dirty="0"/>
          </a:p>
        </p:txBody>
      </p:sp>
      <p:sp>
        <p:nvSpPr>
          <p:cNvPr id="2" name="Slide Number Placeholder 1">
            <a:extLst>
              <a:ext uri="{FF2B5EF4-FFF2-40B4-BE49-F238E27FC236}">
                <a16:creationId xmlns:a16="http://schemas.microsoft.com/office/drawing/2014/main" id="{319AA05A-405C-4AD3-A6B2-69825EF97BCE}"/>
              </a:ext>
            </a:extLst>
          </p:cNvPr>
          <p:cNvSpPr>
            <a:spLocks noGrp="1"/>
          </p:cNvSpPr>
          <p:nvPr>
            <p:ph type="sldNum" sz="quarter" idx="12"/>
          </p:nvPr>
        </p:nvSpPr>
        <p:spPr/>
        <p:txBody>
          <a:bodyPr/>
          <a:lstStyle/>
          <a:p>
            <a:fld id="{1438602E-2EB6-4DA1-837F-1BB517842B0A}" type="slidenum">
              <a:rPr lang="en-GB" smtClean="0"/>
              <a:t>38</a:t>
            </a:fld>
            <a:endParaRPr lang="en-GB"/>
          </a:p>
        </p:txBody>
      </p:sp>
    </p:spTree>
    <p:extLst>
      <p:ext uri="{BB962C8B-B14F-4D97-AF65-F5344CB8AC3E}">
        <p14:creationId xmlns:p14="http://schemas.microsoft.com/office/powerpoint/2010/main" val="1731432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197698-262D-4A18-BC69-B0243821FD57}"/>
              </a:ext>
            </a:extLst>
          </p:cNvPr>
          <p:cNvSpPr>
            <a:spLocks noGrp="1"/>
          </p:cNvSpPr>
          <p:nvPr>
            <p:ph idx="1"/>
          </p:nvPr>
        </p:nvSpPr>
        <p:spPr>
          <a:xfrm>
            <a:off x="677334" y="1070265"/>
            <a:ext cx="8596668" cy="4971098"/>
          </a:xfrm>
        </p:spPr>
        <p:txBody>
          <a:bodyPr>
            <a:normAutofit/>
          </a:bodyPr>
          <a:lstStyle/>
          <a:p>
            <a:r>
              <a:rPr lang="en-US" sz="2400" b="1" dirty="0"/>
              <a:t>The Judiciary</a:t>
            </a:r>
            <a:r>
              <a:rPr lang="en-US" sz="2400" dirty="0"/>
              <a:t>: The Judicial Appointments Commission Act for filtering superior court appointments and promotions must be constitutionalized. Regrettably, the recommendations of the Commission are not binding on the PM.  This means that despite a multi-tiered process of consultation, in practice, the PM has the final say over judicial appointments. </a:t>
            </a:r>
          </a:p>
          <a:p>
            <a:r>
              <a:rPr lang="en-US" sz="2400" dirty="0"/>
              <a:t>A host of laws contain ouster clauses seeking to exclude judicial review. Ouster clauses should have no place in a constitutional state in which Parliament is not supreme.  </a:t>
            </a:r>
            <a:endParaRPr lang="en-GB" sz="2400" dirty="0"/>
          </a:p>
          <a:p>
            <a:endParaRPr lang="en-GB" sz="2400" dirty="0"/>
          </a:p>
          <a:p>
            <a:endParaRPr lang="en-GB" dirty="0"/>
          </a:p>
        </p:txBody>
      </p:sp>
      <p:sp>
        <p:nvSpPr>
          <p:cNvPr id="2" name="Slide Number Placeholder 1">
            <a:extLst>
              <a:ext uri="{FF2B5EF4-FFF2-40B4-BE49-F238E27FC236}">
                <a16:creationId xmlns:a16="http://schemas.microsoft.com/office/drawing/2014/main" id="{109147E9-DC55-492B-851D-3CE025DAEBEA}"/>
              </a:ext>
            </a:extLst>
          </p:cNvPr>
          <p:cNvSpPr>
            <a:spLocks noGrp="1"/>
          </p:cNvSpPr>
          <p:nvPr>
            <p:ph type="sldNum" sz="quarter" idx="12"/>
          </p:nvPr>
        </p:nvSpPr>
        <p:spPr/>
        <p:txBody>
          <a:bodyPr/>
          <a:lstStyle/>
          <a:p>
            <a:fld id="{1438602E-2EB6-4DA1-837F-1BB517842B0A}" type="slidenum">
              <a:rPr lang="en-GB" smtClean="0"/>
              <a:t>39</a:t>
            </a:fld>
            <a:endParaRPr lang="en-GB"/>
          </a:p>
        </p:txBody>
      </p:sp>
    </p:spTree>
    <p:extLst>
      <p:ext uri="{BB962C8B-B14F-4D97-AF65-F5344CB8AC3E}">
        <p14:creationId xmlns:p14="http://schemas.microsoft.com/office/powerpoint/2010/main" val="2690764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A2F39-E51B-49C4-827C-D7CADA62765B}"/>
              </a:ext>
            </a:extLst>
          </p:cNvPr>
          <p:cNvSpPr>
            <a:spLocks noGrp="1"/>
          </p:cNvSpPr>
          <p:nvPr>
            <p:ph type="title"/>
          </p:nvPr>
        </p:nvSpPr>
        <p:spPr/>
        <p:txBody>
          <a:bodyPr/>
          <a:lstStyle/>
          <a:p>
            <a:r>
              <a:rPr lang="en-US" b="1" dirty="0"/>
              <a:t>THE LIMITS OF THE LAW</a:t>
            </a:r>
            <a:endParaRPr lang="en-GB" dirty="0"/>
          </a:p>
        </p:txBody>
      </p:sp>
      <p:sp>
        <p:nvSpPr>
          <p:cNvPr id="3" name="Content Placeholder 2">
            <a:extLst>
              <a:ext uri="{FF2B5EF4-FFF2-40B4-BE49-F238E27FC236}">
                <a16:creationId xmlns:a16="http://schemas.microsoft.com/office/drawing/2014/main" id="{BAB710D0-B73D-49A6-B76E-1BE18B7A7B2A}"/>
              </a:ext>
            </a:extLst>
          </p:cNvPr>
          <p:cNvSpPr>
            <a:spLocks noGrp="1"/>
          </p:cNvSpPr>
          <p:nvPr>
            <p:ph idx="1"/>
          </p:nvPr>
        </p:nvSpPr>
        <p:spPr>
          <a:xfrm>
            <a:off x="949569" y="1441938"/>
            <a:ext cx="8465110" cy="4806533"/>
          </a:xfrm>
        </p:spPr>
        <p:txBody>
          <a:bodyPr>
            <a:normAutofit/>
          </a:bodyPr>
          <a:lstStyle/>
          <a:p>
            <a:pPr marL="0" indent="0">
              <a:buNone/>
            </a:pPr>
            <a:r>
              <a:rPr lang="en-GB" sz="2800" dirty="0"/>
              <a:t>In pushing for law reform a few words of caution need to be administered. </a:t>
            </a:r>
          </a:p>
          <a:p>
            <a:pPr marL="0" indent="0">
              <a:buNone/>
            </a:pPr>
            <a:r>
              <a:rPr lang="en-GB" sz="2800" dirty="0"/>
              <a:t>First, there are limits to what the law can achieve. The law is just one, and not necessarily the most important, factor and force that moulds society. </a:t>
            </a:r>
            <a:r>
              <a:rPr lang="en-US" sz="2800" dirty="0"/>
              <a:t>Beyond legal institutions, there are economic, religious, social, cultural and educational forces that play a crucial role in our lives. </a:t>
            </a:r>
          </a:p>
          <a:p>
            <a:pPr marL="514350" indent="-514350">
              <a:buAutoNum type="arabicPeriod"/>
            </a:pPr>
            <a:endParaRPr lang="en-GB" sz="2800" dirty="0"/>
          </a:p>
        </p:txBody>
      </p:sp>
      <p:sp>
        <p:nvSpPr>
          <p:cNvPr id="4" name="Slide Number Placeholder 3">
            <a:extLst>
              <a:ext uri="{FF2B5EF4-FFF2-40B4-BE49-F238E27FC236}">
                <a16:creationId xmlns:a16="http://schemas.microsoft.com/office/drawing/2014/main" id="{F71E70CC-E69E-42A0-B04B-4B1F75ED26E0}"/>
              </a:ext>
            </a:extLst>
          </p:cNvPr>
          <p:cNvSpPr>
            <a:spLocks noGrp="1"/>
          </p:cNvSpPr>
          <p:nvPr>
            <p:ph type="sldNum" sz="quarter" idx="12"/>
          </p:nvPr>
        </p:nvSpPr>
        <p:spPr/>
        <p:txBody>
          <a:bodyPr/>
          <a:lstStyle/>
          <a:p>
            <a:fld id="{1438602E-2EB6-4DA1-837F-1BB517842B0A}" type="slidenum">
              <a:rPr lang="en-GB" smtClean="0"/>
              <a:t>4</a:t>
            </a:fld>
            <a:endParaRPr lang="en-GB"/>
          </a:p>
        </p:txBody>
      </p:sp>
    </p:spTree>
    <p:extLst>
      <p:ext uri="{BB962C8B-B14F-4D97-AF65-F5344CB8AC3E}">
        <p14:creationId xmlns:p14="http://schemas.microsoft.com/office/powerpoint/2010/main" val="37732942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2FCD2-0EA0-4DE9-A402-56FEE08C0AF9}"/>
              </a:ext>
            </a:extLst>
          </p:cNvPr>
          <p:cNvSpPr>
            <a:spLocks noGrp="1"/>
          </p:cNvSpPr>
          <p:nvPr>
            <p:ph type="title"/>
          </p:nvPr>
        </p:nvSpPr>
        <p:spPr/>
        <p:txBody>
          <a:bodyPr/>
          <a:lstStyle/>
          <a:p>
            <a:r>
              <a:rPr lang="en-US" dirty="0"/>
              <a:t>6. DISCONTENT IN SABAH AND SARAWAK</a:t>
            </a:r>
            <a:endParaRPr lang="en-GB" dirty="0"/>
          </a:p>
        </p:txBody>
      </p:sp>
      <p:sp>
        <p:nvSpPr>
          <p:cNvPr id="3" name="Content Placeholder 2">
            <a:extLst>
              <a:ext uri="{FF2B5EF4-FFF2-40B4-BE49-F238E27FC236}">
                <a16:creationId xmlns:a16="http://schemas.microsoft.com/office/drawing/2014/main" id="{8BAF1CBB-FDA6-4E5A-BA03-24F53CB888EE}"/>
              </a:ext>
            </a:extLst>
          </p:cNvPr>
          <p:cNvSpPr>
            <a:spLocks noGrp="1"/>
          </p:cNvSpPr>
          <p:nvPr>
            <p:ph idx="1"/>
          </p:nvPr>
        </p:nvSpPr>
        <p:spPr/>
        <p:txBody>
          <a:bodyPr/>
          <a:lstStyle/>
          <a:p>
            <a:r>
              <a:rPr lang="en-US" dirty="0"/>
              <a:t>West Malaysian leaders must take note of the serious discontent in Sabah and Sarawak over the perceived violation of their negotiated 1963 rights; issues of income sharing; and cultural, religious and linguistic autonomy.</a:t>
            </a:r>
          </a:p>
          <a:p>
            <a:endParaRPr lang="en-US" dirty="0"/>
          </a:p>
          <a:p>
            <a:r>
              <a:rPr lang="en-US" dirty="0"/>
              <a:t>Tensions in federal-state relations are entirely normal and need to be handled in a spirit of accommodation.  </a:t>
            </a:r>
            <a:endParaRPr lang="en-GB" dirty="0"/>
          </a:p>
        </p:txBody>
      </p:sp>
      <p:sp>
        <p:nvSpPr>
          <p:cNvPr id="4" name="Slide Number Placeholder 3">
            <a:extLst>
              <a:ext uri="{FF2B5EF4-FFF2-40B4-BE49-F238E27FC236}">
                <a16:creationId xmlns:a16="http://schemas.microsoft.com/office/drawing/2014/main" id="{F548774C-BEE0-4B80-ADBC-A2B1DD9ECFA1}"/>
              </a:ext>
            </a:extLst>
          </p:cNvPr>
          <p:cNvSpPr>
            <a:spLocks noGrp="1"/>
          </p:cNvSpPr>
          <p:nvPr>
            <p:ph type="sldNum" sz="quarter" idx="12"/>
          </p:nvPr>
        </p:nvSpPr>
        <p:spPr/>
        <p:txBody>
          <a:bodyPr/>
          <a:lstStyle/>
          <a:p>
            <a:fld id="{1438602E-2EB6-4DA1-837F-1BB517842B0A}" type="slidenum">
              <a:rPr lang="en-GB" smtClean="0"/>
              <a:t>40</a:t>
            </a:fld>
            <a:endParaRPr lang="en-GB"/>
          </a:p>
        </p:txBody>
      </p:sp>
    </p:spTree>
    <p:extLst>
      <p:ext uri="{BB962C8B-B14F-4D97-AF65-F5344CB8AC3E}">
        <p14:creationId xmlns:p14="http://schemas.microsoft.com/office/powerpoint/2010/main" val="23506880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8830D-C028-4FE5-8586-597D08AD0218}"/>
              </a:ext>
            </a:extLst>
          </p:cNvPr>
          <p:cNvSpPr>
            <a:spLocks noGrp="1"/>
          </p:cNvSpPr>
          <p:nvPr>
            <p:ph type="title"/>
          </p:nvPr>
        </p:nvSpPr>
        <p:spPr>
          <a:xfrm>
            <a:off x="677334" y="609600"/>
            <a:ext cx="8596668" cy="1032164"/>
          </a:xfrm>
        </p:spPr>
        <p:txBody>
          <a:bodyPr>
            <a:normAutofit fontScale="90000"/>
          </a:bodyPr>
          <a:lstStyle/>
          <a:p>
            <a:r>
              <a:rPr lang="en-US" dirty="0"/>
              <a:t>7. NEED TO STRENGTHEN HUMAN RIGHTS</a:t>
            </a:r>
            <a:br>
              <a:rPr lang="en-GB" dirty="0"/>
            </a:br>
            <a:br>
              <a:rPr lang="en-GB" dirty="0"/>
            </a:br>
            <a:endParaRPr lang="en-GB" dirty="0"/>
          </a:p>
        </p:txBody>
      </p:sp>
      <p:sp>
        <p:nvSpPr>
          <p:cNvPr id="3" name="Content Placeholder 2">
            <a:extLst>
              <a:ext uri="{FF2B5EF4-FFF2-40B4-BE49-F238E27FC236}">
                <a16:creationId xmlns:a16="http://schemas.microsoft.com/office/drawing/2014/main" id="{2F6C1542-2EC9-47D4-9FD2-79C6BB1C4A43}"/>
              </a:ext>
            </a:extLst>
          </p:cNvPr>
          <p:cNvSpPr>
            <a:spLocks noGrp="1"/>
          </p:cNvSpPr>
          <p:nvPr>
            <p:ph idx="1"/>
          </p:nvPr>
        </p:nvSpPr>
        <p:spPr>
          <a:xfrm>
            <a:off x="677334" y="1173481"/>
            <a:ext cx="8596668" cy="4867882"/>
          </a:xfrm>
        </p:spPr>
        <p:txBody>
          <a:bodyPr>
            <a:normAutofit/>
          </a:bodyPr>
          <a:lstStyle/>
          <a:p>
            <a:pPr marL="0" indent="0">
              <a:buNone/>
            </a:pPr>
            <a:endParaRPr lang="en-US" sz="2000" dirty="0"/>
          </a:p>
          <a:p>
            <a:r>
              <a:rPr lang="en-US" sz="2000" dirty="0"/>
              <a:t>There should be implementation of the outstanding recommendations of the 2005 Royal Commission of Inquiry into the Police, including the establishment of an Independent Police Complaints and Misconduct Commission. Regrettably the Bill before Parliament is too watered down.  </a:t>
            </a:r>
          </a:p>
          <a:p>
            <a:r>
              <a:rPr lang="en-US" sz="2000" dirty="0"/>
              <a:t>The problem of “forced disappearances” indicates that in some areas we have “a state within a state” that can thwart the law and accountability.   </a:t>
            </a:r>
            <a:endParaRPr lang="en-GB" sz="2000" dirty="0"/>
          </a:p>
          <a:p>
            <a:r>
              <a:rPr lang="en-US" sz="2000" dirty="0"/>
              <a:t>The de-</a:t>
            </a:r>
            <a:r>
              <a:rPr lang="en-US" sz="2000" dirty="0" err="1"/>
              <a:t>politicisation</a:t>
            </a:r>
            <a:r>
              <a:rPr lang="en-US" sz="2000" dirty="0"/>
              <a:t> of the police, as well as the development of a human rights culture in the police are absolutely necessary. Constitutional and human rights literacy need to be improved in police training.</a:t>
            </a:r>
            <a:endParaRPr lang="en-GB" sz="2000" dirty="0"/>
          </a:p>
        </p:txBody>
      </p:sp>
      <p:sp>
        <p:nvSpPr>
          <p:cNvPr id="4" name="Slide Number Placeholder 3">
            <a:extLst>
              <a:ext uri="{FF2B5EF4-FFF2-40B4-BE49-F238E27FC236}">
                <a16:creationId xmlns:a16="http://schemas.microsoft.com/office/drawing/2014/main" id="{8922B3FE-DF20-4731-98CF-3F9A26D448DF}"/>
              </a:ext>
            </a:extLst>
          </p:cNvPr>
          <p:cNvSpPr>
            <a:spLocks noGrp="1"/>
          </p:cNvSpPr>
          <p:nvPr>
            <p:ph type="sldNum" sz="quarter" idx="12"/>
          </p:nvPr>
        </p:nvSpPr>
        <p:spPr/>
        <p:txBody>
          <a:bodyPr/>
          <a:lstStyle/>
          <a:p>
            <a:fld id="{1438602E-2EB6-4DA1-837F-1BB517842B0A}" type="slidenum">
              <a:rPr lang="en-GB" smtClean="0"/>
              <a:t>41</a:t>
            </a:fld>
            <a:endParaRPr lang="en-GB"/>
          </a:p>
        </p:txBody>
      </p:sp>
    </p:spTree>
    <p:extLst>
      <p:ext uri="{BB962C8B-B14F-4D97-AF65-F5344CB8AC3E}">
        <p14:creationId xmlns:p14="http://schemas.microsoft.com/office/powerpoint/2010/main" val="9666595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E711A-C8CB-4D3E-BC63-BF2CF64F403E}"/>
              </a:ext>
            </a:extLst>
          </p:cNvPr>
          <p:cNvSpPr>
            <a:spLocks noGrp="1"/>
          </p:cNvSpPr>
          <p:nvPr>
            <p:ph type="title"/>
          </p:nvPr>
        </p:nvSpPr>
        <p:spPr/>
        <p:txBody>
          <a:bodyPr/>
          <a:lstStyle/>
          <a:p>
            <a:br>
              <a:rPr lang="en-GB" dirty="0"/>
            </a:br>
            <a:endParaRPr lang="en-GB" dirty="0"/>
          </a:p>
        </p:txBody>
      </p:sp>
      <p:sp>
        <p:nvSpPr>
          <p:cNvPr id="3" name="Content Placeholder 2">
            <a:extLst>
              <a:ext uri="{FF2B5EF4-FFF2-40B4-BE49-F238E27FC236}">
                <a16:creationId xmlns:a16="http://schemas.microsoft.com/office/drawing/2014/main" id="{BC996897-2B84-44BD-BD1E-291753164B16}"/>
              </a:ext>
            </a:extLst>
          </p:cNvPr>
          <p:cNvSpPr>
            <a:spLocks noGrp="1"/>
          </p:cNvSpPr>
          <p:nvPr>
            <p:ph idx="1"/>
          </p:nvPr>
        </p:nvSpPr>
        <p:spPr>
          <a:xfrm>
            <a:off x="677334" y="1641764"/>
            <a:ext cx="8596668" cy="4399598"/>
          </a:xfrm>
        </p:spPr>
        <p:txBody>
          <a:bodyPr/>
          <a:lstStyle/>
          <a:p>
            <a:r>
              <a:rPr lang="en-US" sz="3200" dirty="0"/>
              <a:t>The government must address issues in the Immigration Department like smuggling and human trafficking. It must establish the facts behind the Wang </a:t>
            </a:r>
            <a:r>
              <a:rPr lang="en-US" sz="3200" dirty="0" err="1"/>
              <a:t>Kelian</a:t>
            </a:r>
            <a:r>
              <a:rPr lang="en-US" sz="3200" dirty="0"/>
              <a:t> migrant 'death camps'.  </a:t>
            </a:r>
            <a:endParaRPr lang="en-GB" sz="3200" dirty="0"/>
          </a:p>
          <a:p>
            <a:endParaRPr lang="en-GB" sz="3200" dirty="0"/>
          </a:p>
          <a:p>
            <a:endParaRPr lang="en-GB" dirty="0"/>
          </a:p>
          <a:p>
            <a:endParaRPr lang="en-GB" dirty="0"/>
          </a:p>
        </p:txBody>
      </p:sp>
      <p:sp>
        <p:nvSpPr>
          <p:cNvPr id="4" name="Slide Number Placeholder 3">
            <a:extLst>
              <a:ext uri="{FF2B5EF4-FFF2-40B4-BE49-F238E27FC236}">
                <a16:creationId xmlns:a16="http://schemas.microsoft.com/office/drawing/2014/main" id="{BBF0C26C-4A39-4153-9E6F-DAFC5377C529}"/>
              </a:ext>
            </a:extLst>
          </p:cNvPr>
          <p:cNvSpPr>
            <a:spLocks noGrp="1"/>
          </p:cNvSpPr>
          <p:nvPr>
            <p:ph type="sldNum" sz="quarter" idx="12"/>
          </p:nvPr>
        </p:nvSpPr>
        <p:spPr/>
        <p:txBody>
          <a:bodyPr/>
          <a:lstStyle/>
          <a:p>
            <a:fld id="{1438602E-2EB6-4DA1-837F-1BB517842B0A}" type="slidenum">
              <a:rPr lang="en-GB" smtClean="0"/>
              <a:t>42</a:t>
            </a:fld>
            <a:endParaRPr lang="en-GB"/>
          </a:p>
        </p:txBody>
      </p:sp>
    </p:spTree>
    <p:extLst>
      <p:ext uri="{BB962C8B-B14F-4D97-AF65-F5344CB8AC3E}">
        <p14:creationId xmlns:p14="http://schemas.microsoft.com/office/powerpoint/2010/main" val="2907775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952D1-2421-4626-B367-1F8E42A7E59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89E7E5C-98D4-4C73-A8C8-92FAA91BAFC4}"/>
              </a:ext>
            </a:extLst>
          </p:cNvPr>
          <p:cNvSpPr>
            <a:spLocks noGrp="1"/>
          </p:cNvSpPr>
          <p:nvPr>
            <p:ph idx="1"/>
          </p:nvPr>
        </p:nvSpPr>
        <p:spPr/>
        <p:txBody>
          <a:bodyPr/>
          <a:lstStyle/>
          <a:p>
            <a:r>
              <a:rPr lang="en-US" dirty="0"/>
              <a:t>Though many strides have been made, gender equality remains a distant dream. Despite Art 8(2) laws on citizenship and native status openly discriminate against women. For example, children born abroad to Malaysian women are not granted citizenship rights. Malaysia is one of only 25 countries that does not grant equal rights to women in this area. Evidently there are 40,000 pending applications from Malaysian women seeking citizenship for their kids. born abroad.    </a:t>
            </a:r>
          </a:p>
          <a:p>
            <a:r>
              <a:rPr lang="en-US" dirty="0"/>
              <a:t>Beyond formal equality there is functional equality. The picture is far more unsatisfactory if social reality were taken into consideration.   </a:t>
            </a:r>
            <a:endParaRPr lang="en-GB" dirty="0"/>
          </a:p>
        </p:txBody>
      </p:sp>
      <p:sp>
        <p:nvSpPr>
          <p:cNvPr id="4" name="Slide Number Placeholder 3">
            <a:extLst>
              <a:ext uri="{FF2B5EF4-FFF2-40B4-BE49-F238E27FC236}">
                <a16:creationId xmlns:a16="http://schemas.microsoft.com/office/drawing/2014/main" id="{75252116-258C-4740-B807-8028A1721BD4}"/>
              </a:ext>
            </a:extLst>
          </p:cNvPr>
          <p:cNvSpPr>
            <a:spLocks noGrp="1"/>
          </p:cNvSpPr>
          <p:nvPr>
            <p:ph type="sldNum" sz="quarter" idx="12"/>
          </p:nvPr>
        </p:nvSpPr>
        <p:spPr/>
        <p:txBody>
          <a:bodyPr/>
          <a:lstStyle/>
          <a:p>
            <a:fld id="{1438602E-2EB6-4DA1-837F-1BB517842B0A}" type="slidenum">
              <a:rPr lang="en-GB" smtClean="0"/>
              <a:t>43</a:t>
            </a:fld>
            <a:endParaRPr lang="en-GB"/>
          </a:p>
        </p:txBody>
      </p:sp>
    </p:spTree>
    <p:extLst>
      <p:ext uri="{BB962C8B-B14F-4D97-AF65-F5344CB8AC3E}">
        <p14:creationId xmlns:p14="http://schemas.microsoft.com/office/powerpoint/2010/main" val="30828489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7FCE7A-73E0-414B-BD16-51BD7B41DE9F}"/>
              </a:ext>
            </a:extLst>
          </p:cNvPr>
          <p:cNvSpPr>
            <a:spLocks noGrp="1"/>
          </p:cNvSpPr>
          <p:nvPr>
            <p:ph idx="1"/>
          </p:nvPr>
        </p:nvSpPr>
        <p:spPr>
          <a:xfrm>
            <a:off x="677334" y="1475509"/>
            <a:ext cx="8596668" cy="4565853"/>
          </a:xfrm>
        </p:spPr>
        <p:txBody>
          <a:bodyPr>
            <a:normAutofit/>
          </a:bodyPr>
          <a:lstStyle/>
          <a:p>
            <a:r>
              <a:rPr lang="en-US" sz="2800" dirty="0"/>
              <a:t>Conflict of civil and </a:t>
            </a:r>
            <a:r>
              <a:rPr lang="en-US" sz="2800" dirty="0" err="1"/>
              <a:t>syariah</a:t>
            </a:r>
            <a:r>
              <a:rPr lang="en-US" sz="2800" dirty="0"/>
              <a:t> court jurisdiction must be resolved.</a:t>
            </a:r>
            <a:endParaRPr lang="en-GB" sz="2800" dirty="0"/>
          </a:p>
          <a:p>
            <a:r>
              <a:rPr lang="en-US" sz="2800" dirty="0"/>
              <a:t>The plight of the disabled must be noted. The Persons with Disabilities Act 2008 must be strengthened.  </a:t>
            </a:r>
          </a:p>
          <a:p>
            <a:r>
              <a:rPr lang="en-US" sz="2800" dirty="0"/>
              <a:t>Judicial decisions that human rights provisions of the Constitution do not apply in the private sector must be reversed. </a:t>
            </a:r>
          </a:p>
          <a:p>
            <a:endParaRPr lang="en-GB" dirty="0"/>
          </a:p>
        </p:txBody>
      </p:sp>
      <p:sp>
        <p:nvSpPr>
          <p:cNvPr id="2" name="Slide Number Placeholder 1">
            <a:extLst>
              <a:ext uri="{FF2B5EF4-FFF2-40B4-BE49-F238E27FC236}">
                <a16:creationId xmlns:a16="http://schemas.microsoft.com/office/drawing/2014/main" id="{8F1A3FE9-7998-402F-AB1C-752A82E60EB7}"/>
              </a:ext>
            </a:extLst>
          </p:cNvPr>
          <p:cNvSpPr>
            <a:spLocks noGrp="1"/>
          </p:cNvSpPr>
          <p:nvPr>
            <p:ph type="sldNum" sz="quarter" idx="12"/>
          </p:nvPr>
        </p:nvSpPr>
        <p:spPr/>
        <p:txBody>
          <a:bodyPr/>
          <a:lstStyle/>
          <a:p>
            <a:fld id="{1438602E-2EB6-4DA1-837F-1BB517842B0A}" type="slidenum">
              <a:rPr lang="en-GB" smtClean="0"/>
              <a:t>44</a:t>
            </a:fld>
            <a:endParaRPr lang="en-GB"/>
          </a:p>
        </p:txBody>
      </p:sp>
    </p:spTree>
    <p:extLst>
      <p:ext uri="{BB962C8B-B14F-4D97-AF65-F5344CB8AC3E}">
        <p14:creationId xmlns:p14="http://schemas.microsoft.com/office/powerpoint/2010/main" val="14715396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5DF357-2C72-42ED-BD00-FF25CAC4C372}"/>
              </a:ext>
            </a:extLst>
          </p:cNvPr>
          <p:cNvSpPr>
            <a:spLocks noGrp="1"/>
          </p:cNvSpPr>
          <p:nvPr>
            <p:ph idx="1"/>
          </p:nvPr>
        </p:nvSpPr>
        <p:spPr>
          <a:xfrm>
            <a:off x="677334" y="1527465"/>
            <a:ext cx="8596668" cy="4513898"/>
          </a:xfrm>
        </p:spPr>
        <p:txBody>
          <a:bodyPr>
            <a:normAutofit/>
          </a:bodyPr>
          <a:lstStyle/>
          <a:p>
            <a:r>
              <a:rPr lang="en-US" sz="2400" dirty="0"/>
              <a:t>Prisons and detention </a:t>
            </a:r>
            <a:r>
              <a:rPr lang="en-US" sz="2400" dirty="0" err="1"/>
              <a:t>centres</a:t>
            </a:r>
            <a:r>
              <a:rPr lang="en-US" sz="2400" dirty="0"/>
              <a:t> must be humanized.  </a:t>
            </a:r>
          </a:p>
          <a:p>
            <a:r>
              <a:rPr lang="en-US" sz="2400" dirty="0"/>
              <a:t>Orang Asli land rights must be protected. Art 8(5)(c) on the protection, well being and advancement of the aboriginal people has not been adequately utilized.   </a:t>
            </a:r>
          </a:p>
          <a:p>
            <a:r>
              <a:rPr lang="en-US" sz="2400" dirty="0"/>
              <a:t>Domestic violence, trafficking in women and children must be prevented and punished.  </a:t>
            </a:r>
          </a:p>
          <a:p>
            <a:r>
              <a:rPr lang="en-US" sz="2400" dirty="0"/>
              <a:t>The plight of stateless persons, asylum seekers and refugees must be remedied. The spouses and </a:t>
            </a:r>
            <a:r>
              <a:rPr lang="en-US" sz="2400" dirty="0" err="1"/>
              <a:t>offsprings</a:t>
            </a:r>
            <a:r>
              <a:rPr lang="en-US" sz="2400" dirty="0"/>
              <a:t> of the above require humane consideration. Children, often illegitimate, of foreign workers face difficult issues that have human rights implications. </a:t>
            </a:r>
            <a:endParaRPr lang="en-GB" sz="2400" dirty="0"/>
          </a:p>
          <a:p>
            <a:endParaRPr lang="en-GB" sz="2400" dirty="0"/>
          </a:p>
          <a:p>
            <a:endParaRPr lang="en-GB" dirty="0"/>
          </a:p>
        </p:txBody>
      </p:sp>
      <p:sp>
        <p:nvSpPr>
          <p:cNvPr id="2" name="Slide Number Placeholder 1">
            <a:extLst>
              <a:ext uri="{FF2B5EF4-FFF2-40B4-BE49-F238E27FC236}">
                <a16:creationId xmlns:a16="http://schemas.microsoft.com/office/drawing/2014/main" id="{FA84F43B-C4AC-4458-B73F-C7CD6AAF9A10}"/>
              </a:ext>
            </a:extLst>
          </p:cNvPr>
          <p:cNvSpPr>
            <a:spLocks noGrp="1"/>
          </p:cNvSpPr>
          <p:nvPr>
            <p:ph type="sldNum" sz="quarter" idx="12"/>
          </p:nvPr>
        </p:nvSpPr>
        <p:spPr/>
        <p:txBody>
          <a:bodyPr/>
          <a:lstStyle/>
          <a:p>
            <a:fld id="{1438602E-2EB6-4DA1-837F-1BB517842B0A}" type="slidenum">
              <a:rPr lang="en-GB" smtClean="0"/>
              <a:t>45</a:t>
            </a:fld>
            <a:endParaRPr lang="en-GB"/>
          </a:p>
        </p:txBody>
      </p:sp>
    </p:spTree>
    <p:extLst>
      <p:ext uri="{BB962C8B-B14F-4D97-AF65-F5344CB8AC3E}">
        <p14:creationId xmlns:p14="http://schemas.microsoft.com/office/powerpoint/2010/main" val="36539547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750E9-3CED-4BB3-852C-D59E8EBF108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4C3F9CC-612F-49C3-951B-6C3FDF1B7EA3}"/>
              </a:ext>
            </a:extLst>
          </p:cNvPr>
          <p:cNvSpPr>
            <a:spLocks noGrp="1"/>
          </p:cNvSpPr>
          <p:nvPr>
            <p:ph idx="1"/>
          </p:nvPr>
        </p:nvSpPr>
        <p:spPr/>
        <p:txBody>
          <a:bodyPr/>
          <a:lstStyle/>
          <a:p>
            <a:r>
              <a:rPr lang="en-US" dirty="0"/>
              <a:t>Better studies are needed to measure extreme poverty and extreme inequality. The recent UN Report puts our poverty rate at 15% whereas official reports state it to be 0.4%. </a:t>
            </a:r>
          </a:p>
          <a:p>
            <a:r>
              <a:rPr lang="en-US" dirty="0"/>
              <a:t>Perhaps it is extreme inequalities that are distorting the true picture of deprivation. I am reminded of the skeptical comment about statistics: “if you have your head in the freezer and your feet in the oven, on the average you are quite comfortable”.   </a:t>
            </a:r>
          </a:p>
          <a:p>
            <a:r>
              <a:rPr lang="en-US" dirty="0"/>
              <a:t>The Covid-19 storm has obviously affected all measurements. </a:t>
            </a:r>
            <a:endParaRPr lang="en-GB" dirty="0"/>
          </a:p>
        </p:txBody>
      </p:sp>
      <p:sp>
        <p:nvSpPr>
          <p:cNvPr id="4" name="Slide Number Placeholder 3">
            <a:extLst>
              <a:ext uri="{FF2B5EF4-FFF2-40B4-BE49-F238E27FC236}">
                <a16:creationId xmlns:a16="http://schemas.microsoft.com/office/drawing/2014/main" id="{98019085-2E46-44EB-AF08-A3DB1D2B9985}"/>
              </a:ext>
            </a:extLst>
          </p:cNvPr>
          <p:cNvSpPr>
            <a:spLocks noGrp="1"/>
          </p:cNvSpPr>
          <p:nvPr>
            <p:ph type="sldNum" sz="quarter" idx="12"/>
          </p:nvPr>
        </p:nvSpPr>
        <p:spPr/>
        <p:txBody>
          <a:bodyPr/>
          <a:lstStyle/>
          <a:p>
            <a:fld id="{1438602E-2EB6-4DA1-837F-1BB517842B0A}" type="slidenum">
              <a:rPr lang="en-GB" smtClean="0"/>
              <a:t>46</a:t>
            </a:fld>
            <a:endParaRPr lang="en-GB"/>
          </a:p>
        </p:txBody>
      </p:sp>
    </p:spTree>
    <p:extLst>
      <p:ext uri="{BB962C8B-B14F-4D97-AF65-F5344CB8AC3E}">
        <p14:creationId xmlns:p14="http://schemas.microsoft.com/office/powerpoint/2010/main" val="961942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BE560-405C-41A2-BE13-A77E08E3CE7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568FE37-0D66-4E44-8AC1-17B463326AF0}"/>
              </a:ext>
            </a:extLst>
          </p:cNvPr>
          <p:cNvSpPr>
            <a:spLocks noGrp="1"/>
          </p:cNvSpPr>
          <p:nvPr>
            <p:ph idx="1"/>
          </p:nvPr>
        </p:nvSpPr>
        <p:spPr/>
        <p:txBody>
          <a:bodyPr/>
          <a:lstStyle/>
          <a:p>
            <a:r>
              <a:rPr lang="en-US" sz="2400" dirty="0"/>
              <a:t>As a non-economist all that I can say is that Malaysia’s political economy has definite structural problems. For example, NEP’s 30% </a:t>
            </a:r>
            <a:r>
              <a:rPr lang="en-US" sz="2400" dirty="0" err="1"/>
              <a:t>Bumi</a:t>
            </a:r>
            <a:r>
              <a:rPr lang="en-US" sz="2400" dirty="0"/>
              <a:t> equity ownership target does very little for the non-equity owning </a:t>
            </a:r>
            <a:r>
              <a:rPr lang="en-US" sz="2400" dirty="0" err="1"/>
              <a:t>Bumis</a:t>
            </a:r>
            <a:r>
              <a:rPr lang="en-US" sz="2400" dirty="0"/>
              <a:t>. </a:t>
            </a:r>
          </a:p>
          <a:p>
            <a:r>
              <a:rPr lang="en-US" sz="2400" dirty="0"/>
              <a:t>Due to covid-19 up to 25% SMEs are in danger of closure.</a:t>
            </a:r>
          </a:p>
          <a:p>
            <a:r>
              <a:rPr lang="en-US" sz="2400" dirty="0"/>
              <a:t>Urban poverty and the problems of the ageing population require attention. These are significant human rights considerations.</a:t>
            </a:r>
          </a:p>
          <a:p>
            <a:pPr marL="0" indent="0">
              <a:buNone/>
            </a:pPr>
            <a:endParaRPr lang="en-GB" dirty="0"/>
          </a:p>
        </p:txBody>
      </p:sp>
      <p:sp>
        <p:nvSpPr>
          <p:cNvPr id="4" name="Slide Number Placeholder 3">
            <a:extLst>
              <a:ext uri="{FF2B5EF4-FFF2-40B4-BE49-F238E27FC236}">
                <a16:creationId xmlns:a16="http://schemas.microsoft.com/office/drawing/2014/main" id="{150F51B4-9912-4C64-9120-30F7D88F3615}"/>
              </a:ext>
            </a:extLst>
          </p:cNvPr>
          <p:cNvSpPr>
            <a:spLocks noGrp="1"/>
          </p:cNvSpPr>
          <p:nvPr>
            <p:ph type="sldNum" sz="quarter" idx="12"/>
          </p:nvPr>
        </p:nvSpPr>
        <p:spPr/>
        <p:txBody>
          <a:bodyPr/>
          <a:lstStyle/>
          <a:p>
            <a:fld id="{1438602E-2EB6-4DA1-837F-1BB517842B0A}" type="slidenum">
              <a:rPr lang="en-GB" smtClean="0"/>
              <a:t>47</a:t>
            </a:fld>
            <a:endParaRPr lang="en-GB"/>
          </a:p>
        </p:txBody>
      </p:sp>
    </p:spTree>
    <p:extLst>
      <p:ext uri="{BB962C8B-B14F-4D97-AF65-F5344CB8AC3E}">
        <p14:creationId xmlns:p14="http://schemas.microsoft.com/office/powerpoint/2010/main" val="29963737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C4B7E-F586-4BC7-B20B-9A278628E6B5}"/>
              </a:ext>
            </a:extLst>
          </p:cNvPr>
          <p:cNvSpPr>
            <a:spLocks noGrp="1"/>
          </p:cNvSpPr>
          <p:nvPr>
            <p:ph type="title"/>
          </p:nvPr>
        </p:nvSpPr>
        <p:spPr/>
        <p:txBody>
          <a:bodyPr/>
          <a:lstStyle/>
          <a:p>
            <a:r>
              <a:rPr lang="en-US" dirty="0"/>
              <a:t>8. NEED TO ADOPT SUSTAINABLE DEVELOPMENT POLICIES </a:t>
            </a:r>
            <a:endParaRPr lang="en-GB" dirty="0"/>
          </a:p>
        </p:txBody>
      </p:sp>
      <p:sp>
        <p:nvSpPr>
          <p:cNvPr id="3" name="Content Placeholder 2">
            <a:extLst>
              <a:ext uri="{FF2B5EF4-FFF2-40B4-BE49-F238E27FC236}">
                <a16:creationId xmlns:a16="http://schemas.microsoft.com/office/drawing/2014/main" id="{C7CA9EF8-055B-49FD-ACBC-FC60DC752FCD}"/>
              </a:ext>
            </a:extLst>
          </p:cNvPr>
          <p:cNvSpPr>
            <a:spLocks noGrp="1"/>
          </p:cNvSpPr>
          <p:nvPr>
            <p:ph idx="1"/>
          </p:nvPr>
        </p:nvSpPr>
        <p:spPr/>
        <p:txBody>
          <a:bodyPr/>
          <a:lstStyle/>
          <a:p>
            <a:r>
              <a:rPr lang="en-US" sz="1800" dirty="0"/>
              <a:t>Growth for the sake of growth is the ideology of the cancer cell. Development policies and decisions that take no note of environmental considerations will in the long range destroy mankind. </a:t>
            </a:r>
          </a:p>
          <a:p>
            <a:r>
              <a:rPr lang="en-US" sz="1800" dirty="0"/>
              <a:t>Environmental issues have human rights implications and the plunder of nature for the benefit of the few must be prohibited. In some countries like India, courts are prepared to allow Public Interest Litigation and grant locus standi to applicants who go to court to protect their rivers and forests. </a:t>
            </a:r>
            <a:endParaRPr lang="en-GB" sz="1800" dirty="0"/>
          </a:p>
          <a:p>
            <a:r>
              <a:rPr lang="en-US" dirty="0"/>
              <a:t>Human rights theory today recognizes the rights of future generations. This gels in well with the imperatives of sustainable development policies. </a:t>
            </a:r>
            <a:r>
              <a:rPr lang="en-US" sz="1800" dirty="0"/>
              <a:t> </a:t>
            </a:r>
          </a:p>
          <a:p>
            <a:r>
              <a:rPr lang="en-US" sz="1800" dirty="0"/>
              <a:t>In some countries like UAE and Norway, “sovereign funds” have been established to save a certain percentage of the income from our natural resources for future generations.    </a:t>
            </a:r>
            <a:endParaRPr lang="en-GB" sz="1800" dirty="0"/>
          </a:p>
          <a:p>
            <a:endParaRPr lang="en-GB" dirty="0"/>
          </a:p>
        </p:txBody>
      </p:sp>
      <p:sp>
        <p:nvSpPr>
          <p:cNvPr id="4" name="Slide Number Placeholder 3">
            <a:extLst>
              <a:ext uri="{FF2B5EF4-FFF2-40B4-BE49-F238E27FC236}">
                <a16:creationId xmlns:a16="http://schemas.microsoft.com/office/drawing/2014/main" id="{D1DC718F-3D48-43AF-80E0-5EA19C1C1A44}"/>
              </a:ext>
            </a:extLst>
          </p:cNvPr>
          <p:cNvSpPr>
            <a:spLocks noGrp="1"/>
          </p:cNvSpPr>
          <p:nvPr>
            <p:ph type="sldNum" sz="quarter" idx="12"/>
          </p:nvPr>
        </p:nvSpPr>
        <p:spPr/>
        <p:txBody>
          <a:bodyPr/>
          <a:lstStyle/>
          <a:p>
            <a:fld id="{1438602E-2EB6-4DA1-837F-1BB517842B0A}" type="slidenum">
              <a:rPr lang="en-GB" smtClean="0"/>
              <a:t>48</a:t>
            </a:fld>
            <a:endParaRPr lang="en-GB"/>
          </a:p>
        </p:txBody>
      </p:sp>
    </p:spTree>
    <p:extLst>
      <p:ext uri="{BB962C8B-B14F-4D97-AF65-F5344CB8AC3E}">
        <p14:creationId xmlns:p14="http://schemas.microsoft.com/office/powerpoint/2010/main" val="609600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7FA00-8EC5-4158-996A-780FA5C16805}"/>
              </a:ext>
            </a:extLst>
          </p:cNvPr>
          <p:cNvSpPr>
            <a:spLocks noGrp="1"/>
          </p:cNvSpPr>
          <p:nvPr>
            <p:ph type="title"/>
          </p:nvPr>
        </p:nvSpPr>
        <p:spPr/>
        <p:txBody>
          <a:bodyPr/>
          <a:lstStyle/>
          <a:p>
            <a:r>
              <a:rPr lang="en-US" dirty="0"/>
              <a:t>9. POLITICIZATION OF THE PUBLIC SERVICES</a:t>
            </a:r>
            <a:endParaRPr lang="en-GB" dirty="0"/>
          </a:p>
        </p:txBody>
      </p:sp>
      <p:sp>
        <p:nvSpPr>
          <p:cNvPr id="3" name="Content Placeholder 2">
            <a:extLst>
              <a:ext uri="{FF2B5EF4-FFF2-40B4-BE49-F238E27FC236}">
                <a16:creationId xmlns:a16="http://schemas.microsoft.com/office/drawing/2014/main" id="{FBA124FF-6B08-4592-8B83-5C669EE3B516}"/>
              </a:ext>
            </a:extLst>
          </p:cNvPr>
          <p:cNvSpPr>
            <a:spLocks noGrp="1"/>
          </p:cNvSpPr>
          <p:nvPr>
            <p:ph idx="1"/>
          </p:nvPr>
        </p:nvSpPr>
        <p:spPr/>
        <p:txBody>
          <a:bodyPr/>
          <a:lstStyle/>
          <a:p>
            <a:r>
              <a:rPr lang="en-US" sz="2000" b="1" dirty="0"/>
              <a:t>Constitutional Commissions act without independence: </a:t>
            </a:r>
            <a:r>
              <a:rPr lang="en-US" sz="2000" dirty="0"/>
              <a:t>The Constitution has created many independent Commissions and Councils - among them the National Land Council (Article 91), National Council for Local Government </a:t>
            </a:r>
            <a:r>
              <a:rPr lang="en-US" sz="2000" b="1" dirty="0"/>
              <a:t>(</a:t>
            </a:r>
            <a:r>
              <a:rPr lang="en-US" sz="2000" dirty="0"/>
              <a:t>Article 95A),  National Finance Council (Article 108), Election Commission (Article 114), Armed Forces Council (Article 137), Judicial &amp; Legal Service Commission (Article 138), Public Services Commission (Article 139), Police Force Commission (Article 140), Education Service Commission (Article 141A).  Regrettably, these constitutional bodies have become </a:t>
            </a:r>
            <a:r>
              <a:rPr lang="en-US" sz="2000" dirty="0" err="1"/>
              <a:t>politicised</a:t>
            </a:r>
            <a:r>
              <a:rPr lang="en-US" sz="2000" dirty="0"/>
              <a:t> and have lost their independence.</a:t>
            </a:r>
            <a:endParaRPr lang="en-GB" sz="2000" dirty="0"/>
          </a:p>
          <a:p>
            <a:endParaRPr lang="en-GB" dirty="0"/>
          </a:p>
        </p:txBody>
      </p:sp>
      <p:sp>
        <p:nvSpPr>
          <p:cNvPr id="4" name="Slide Number Placeholder 3">
            <a:extLst>
              <a:ext uri="{FF2B5EF4-FFF2-40B4-BE49-F238E27FC236}">
                <a16:creationId xmlns:a16="http://schemas.microsoft.com/office/drawing/2014/main" id="{62D938E9-D42F-45D0-908A-7EE369E1D4E5}"/>
              </a:ext>
            </a:extLst>
          </p:cNvPr>
          <p:cNvSpPr>
            <a:spLocks noGrp="1"/>
          </p:cNvSpPr>
          <p:nvPr>
            <p:ph type="sldNum" sz="quarter" idx="12"/>
          </p:nvPr>
        </p:nvSpPr>
        <p:spPr/>
        <p:txBody>
          <a:bodyPr/>
          <a:lstStyle/>
          <a:p>
            <a:fld id="{1438602E-2EB6-4DA1-837F-1BB517842B0A}" type="slidenum">
              <a:rPr lang="en-GB" smtClean="0"/>
              <a:t>49</a:t>
            </a:fld>
            <a:endParaRPr lang="en-GB"/>
          </a:p>
        </p:txBody>
      </p:sp>
    </p:spTree>
    <p:extLst>
      <p:ext uri="{BB962C8B-B14F-4D97-AF65-F5344CB8AC3E}">
        <p14:creationId xmlns:p14="http://schemas.microsoft.com/office/powerpoint/2010/main" val="171283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49E09-1B1D-4A46-BABC-FEC2D2C73C7E}"/>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A3E5A029-3295-4757-BAB7-62681029F815}"/>
              </a:ext>
            </a:extLst>
          </p:cNvPr>
          <p:cNvSpPr>
            <a:spLocks noGrp="1"/>
          </p:cNvSpPr>
          <p:nvPr>
            <p:ph idx="1"/>
          </p:nvPr>
        </p:nvSpPr>
        <p:spPr/>
        <p:txBody>
          <a:bodyPr>
            <a:normAutofit fontScale="92500"/>
          </a:bodyPr>
          <a:lstStyle/>
          <a:p>
            <a:pPr marL="0" indent="0">
              <a:buNone/>
            </a:pPr>
            <a:r>
              <a:rPr lang="en-US" sz="2800" dirty="0"/>
              <a:t>These forces often  operate independent of the law and can defeat or delay the best of laws and create a wide gap between legal theory and social reality. </a:t>
            </a:r>
          </a:p>
          <a:p>
            <a:pPr marL="0" indent="0">
              <a:buNone/>
            </a:pPr>
            <a:r>
              <a:rPr lang="en-GB" sz="2800" dirty="0"/>
              <a:t>Second, </a:t>
            </a:r>
            <a:r>
              <a:rPr lang="en-US" sz="2800" dirty="0"/>
              <a:t>institutions are as good as the people who administer them. </a:t>
            </a:r>
            <a:r>
              <a:rPr lang="en-GB" sz="2800" dirty="0"/>
              <a:t>Institutional or structural reforms cannot by themselves achieve integrity and efficiency in government. </a:t>
            </a:r>
            <a:r>
              <a:rPr lang="en-US" sz="2800" dirty="0"/>
              <a:t>The need for able, honest and visionary leaders and public officers with integrity is just as important as proper institutions and procedures! </a:t>
            </a:r>
          </a:p>
          <a:p>
            <a:pPr marL="0" indent="0">
              <a:buNone/>
            </a:pPr>
            <a:endParaRPr lang="en-GB" dirty="0"/>
          </a:p>
          <a:p>
            <a:endParaRPr lang="en-GB" dirty="0"/>
          </a:p>
        </p:txBody>
      </p:sp>
      <p:sp>
        <p:nvSpPr>
          <p:cNvPr id="4" name="Slide Number Placeholder 3">
            <a:extLst>
              <a:ext uri="{FF2B5EF4-FFF2-40B4-BE49-F238E27FC236}">
                <a16:creationId xmlns:a16="http://schemas.microsoft.com/office/drawing/2014/main" id="{F284AF56-5F3E-4DCA-91FC-F4AEDAE801CA}"/>
              </a:ext>
            </a:extLst>
          </p:cNvPr>
          <p:cNvSpPr>
            <a:spLocks noGrp="1"/>
          </p:cNvSpPr>
          <p:nvPr>
            <p:ph type="sldNum" sz="quarter" idx="12"/>
          </p:nvPr>
        </p:nvSpPr>
        <p:spPr/>
        <p:txBody>
          <a:bodyPr/>
          <a:lstStyle/>
          <a:p>
            <a:fld id="{1438602E-2EB6-4DA1-837F-1BB517842B0A}" type="slidenum">
              <a:rPr lang="en-GB" smtClean="0"/>
              <a:t>5</a:t>
            </a:fld>
            <a:endParaRPr lang="en-GB"/>
          </a:p>
        </p:txBody>
      </p:sp>
    </p:spTree>
    <p:extLst>
      <p:ext uri="{BB962C8B-B14F-4D97-AF65-F5344CB8AC3E}">
        <p14:creationId xmlns:p14="http://schemas.microsoft.com/office/powerpoint/2010/main" val="1697012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6EB540-FCEF-49D3-A673-E70554FE07AC}"/>
              </a:ext>
            </a:extLst>
          </p:cNvPr>
          <p:cNvSpPr>
            <a:spLocks noGrp="1"/>
          </p:cNvSpPr>
          <p:nvPr>
            <p:ph idx="1"/>
          </p:nvPr>
        </p:nvSpPr>
        <p:spPr>
          <a:xfrm>
            <a:off x="677334" y="1184565"/>
            <a:ext cx="8596668" cy="4856798"/>
          </a:xfrm>
        </p:spPr>
        <p:txBody>
          <a:bodyPr>
            <a:normAutofit/>
          </a:bodyPr>
          <a:lstStyle/>
          <a:p>
            <a:r>
              <a:rPr lang="en-US" sz="2400" b="1" dirty="0"/>
              <a:t>Lack of constitutional literacy: </a:t>
            </a:r>
            <a:r>
              <a:rPr lang="en-US" sz="2400" dirty="0"/>
              <a:t>At all levels of the bureaucracy, this is a serious problem and needs to be addressed.</a:t>
            </a:r>
            <a:r>
              <a:rPr lang="en-US" sz="2400" b="1" dirty="0"/>
              <a:t> M</a:t>
            </a:r>
            <a:r>
              <a:rPr lang="en-US" sz="2400" dirty="0"/>
              <a:t>any civil servants </a:t>
            </a:r>
            <a:r>
              <a:rPr lang="en-US" sz="2400" dirty="0" err="1"/>
              <a:t>prioritise</a:t>
            </a:r>
            <a:r>
              <a:rPr lang="en-US" sz="2400" dirty="0"/>
              <a:t> policies over laws. </a:t>
            </a:r>
            <a:r>
              <a:rPr lang="en-US" sz="2400" i="1" dirty="0"/>
              <a:t>Re Bin Abdullah</a:t>
            </a:r>
            <a:r>
              <a:rPr lang="en-GB" sz="2400" i="1" dirty="0"/>
              <a:t>. </a:t>
            </a:r>
          </a:p>
          <a:p>
            <a:r>
              <a:rPr lang="en-US" sz="2400" dirty="0"/>
              <a:t>Many civil service circulars are in disregard of the Constitution or of the statutes involved.   </a:t>
            </a:r>
            <a:endParaRPr lang="en-GB" sz="2400" dirty="0"/>
          </a:p>
          <a:p>
            <a:endParaRPr lang="en-GB" sz="2400" dirty="0"/>
          </a:p>
        </p:txBody>
      </p:sp>
      <p:sp>
        <p:nvSpPr>
          <p:cNvPr id="2" name="Slide Number Placeholder 1">
            <a:extLst>
              <a:ext uri="{FF2B5EF4-FFF2-40B4-BE49-F238E27FC236}">
                <a16:creationId xmlns:a16="http://schemas.microsoft.com/office/drawing/2014/main" id="{2F328497-ED83-4FAD-95DE-0E76B2F54A80}"/>
              </a:ext>
            </a:extLst>
          </p:cNvPr>
          <p:cNvSpPr>
            <a:spLocks noGrp="1"/>
          </p:cNvSpPr>
          <p:nvPr>
            <p:ph type="sldNum" sz="quarter" idx="12"/>
          </p:nvPr>
        </p:nvSpPr>
        <p:spPr/>
        <p:txBody>
          <a:bodyPr/>
          <a:lstStyle/>
          <a:p>
            <a:fld id="{1438602E-2EB6-4DA1-837F-1BB517842B0A}" type="slidenum">
              <a:rPr lang="en-GB" smtClean="0"/>
              <a:t>50</a:t>
            </a:fld>
            <a:endParaRPr lang="en-GB"/>
          </a:p>
        </p:txBody>
      </p:sp>
    </p:spTree>
    <p:extLst>
      <p:ext uri="{BB962C8B-B14F-4D97-AF65-F5344CB8AC3E}">
        <p14:creationId xmlns:p14="http://schemas.microsoft.com/office/powerpoint/2010/main" val="39383077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884F1A-4699-4BD8-A8B4-DB4C82300FF9}"/>
              </a:ext>
            </a:extLst>
          </p:cNvPr>
          <p:cNvSpPr>
            <a:spLocks noGrp="1"/>
          </p:cNvSpPr>
          <p:nvPr>
            <p:ph idx="1"/>
          </p:nvPr>
        </p:nvSpPr>
        <p:spPr>
          <a:xfrm>
            <a:off x="677334" y="1080655"/>
            <a:ext cx="8596668" cy="4960707"/>
          </a:xfrm>
        </p:spPr>
        <p:txBody>
          <a:bodyPr>
            <a:normAutofit/>
          </a:bodyPr>
          <a:lstStyle/>
          <a:p>
            <a:pPr marL="0" indent="0">
              <a:buNone/>
            </a:pPr>
            <a:endParaRPr lang="en-GB" dirty="0"/>
          </a:p>
          <a:p>
            <a:r>
              <a:rPr lang="en-US" sz="2800" b="1" dirty="0"/>
              <a:t>Political neutrality</a:t>
            </a:r>
            <a:r>
              <a:rPr lang="en-US" sz="2800" dirty="0"/>
              <a:t>: Appointees to the public services are required to observe a neutrality and reserve in politics. They are expected to give their best no matter which party is in power. This neutrality has been seriously questioned in opposition-controlled states. The politicization of the public services appears to be a serious problem.  </a:t>
            </a:r>
            <a:endParaRPr lang="en-GB" sz="2800" dirty="0"/>
          </a:p>
          <a:p>
            <a:endParaRPr lang="en-GB" dirty="0"/>
          </a:p>
        </p:txBody>
      </p:sp>
      <p:sp>
        <p:nvSpPr>
          <p:cNvPr id="2" name="Slide Number Placeholder 1">
            <a:extLst>
              <a:ext uri="{FF2B5EF4-FFF2-40B4-BE49-F238E27FC236}">
                <a16:creationId xmlns:a16="http://schemas.microsoft.com/office/drawing/2014/main" id="{C1F22CC5-0A9A-4A1D-B254-89DCEFEC89C8}"/>
              </a:ext>
            </a:extLst>
          </p:cNvPr>
          <p:cNvSpPr>
            <a:spLocks noGrp="1"/>
          </p:cNvSpPr>
          <p:nvPr>
            <p:ph type="sldNum" sz="quarter" idx="12"/>
          </p:nvPr>
        </p:nvSpPr>
        <p:spPr/>
        <p:txBody>
          <a:bodyPr/>
          <a:lstStyle/>
          <a:p>
            <a:fld id="{1438602E-2EB6-4DA1-837F-1BB517842B0A}" type="slidenum">
              <a:rPr lang="en-GB" smtClean="0"/>
              <a:t>51</a:t>
            </a:fld>
            <a:endParaRPr lang="en-GB"/>
          </a:p>
        </p:txBody>
      </p:sp>
    </p:spTree>
    <p:extLst>
      <p:ext uri="{BB962C8B-B14F-4D97-AF65-F5344CB8AC3E}">
        <p14:creationId xmlns:p14="http://schemas.microsoft.com/office/powerpoint/2010/main" val="6283700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DB28A3-EBEE-481E-9B4C-445F7A2154FB}"/>
              </a:ext>
            </a:extLst>
          </p:cNvPr>
          <p:cNvSpPr>
            <a:spLocks noGrp="1"/>
          </p:cNvSpPr>
          <p:nvPr>
            <p:ph idx="1"/>
          </p:nvPr>
        </p:nvSpPr>
        <p:spPr>
          <a:xfrm>
            <a:off x="677334" y="1143001"/>
            <a:ext cx="8596668" cy="4898362"/>
          </a:xfrm>
        </p:spPr>
        <p:txBody>
          <a:bodyPr>
            <a:normAutofit/>
          </a:bodyPr>
          <a:lstStyle/>
          <a:p>
            <a:r>
              <a:rPr lang="en-US" sz="2600" b="1" dirty="0"/>
              <a:t>Check &amp; balance role</a:t>
            </a:r>
            <a:r>
              <a:rPr lang="en-US" sz="2600" dirty="0"/>
              <a:t>: Public servants with professionalism and </a:t>
            </a:r>
            <a:r>
              <a:rPr lang="en-US" sz="2400" dirty="0"/>
              <a:t>integrity can </a:t>
            </a:r>
            <a:r>
              <a:rPr lang="en-US" sz="2800" dirty="0"/>
              <a:t>do much to provide a brake against the over-exuberance of politicians, the disregard by many politicians of the Constitution and the laws and the indulgence by many of them in corrupt practices. Behind the scenes, top public servants probably supply the needed, constructive critique of governmental policy. But the public perception is that politics reigns supreme and check and balance has broken down.</a:t>
            </a:r>
            <a:endParaRPr lang="en-GB" sz="2800" dirty="0"/>
          </a:p>
          <a:p>
            <a:endParaRPr lang="en-GB" dirty="0"/>
          </a:p>
        </p:txBody>
      </p:sp>
      <p:sp>
        <p:nvSpPr>
          <p:cNvPr id="2" name="Slide Number Placeholder 1">
            <a:extLst>
              <a:ext uri="{FF2B5EF4-FFF2-40B4-BE49-F238E27FC236}">
                <a16:creationId xmlns:a16="http://schemas.microsoft.com/office/drawing/2014/main" id="{CA5081E2-D9A1-4466-B8BE-A254F7274175}"/>
              </a:ext>
            </a:extLst>
          </p:cNvPr>
          <p:cNvSpPr>
            <a:spLocks noGrp="1"/>
          </p:cNvSpPr>
          <p:nvPr>
            <p:ph type="sldNum" sz="quarter" idx="12"/>
          </p:nvPr>
        </p:nvSpPr>
        <p:spPr/>
        <p:txBody>
          <a:bodyPr/>
          <a:lstStyle/>
          <a:p>
            <a:fld id="{1438602E-2EB6-4DA1-837F-1BB517842B0A}" type="slidenum">
              <a:rPr lang="en-GB" smtClean="0"/>
              <a:t>52</a:t>
            </a:fld>
            <a:endParaRPr lang="en-GB"/>
          </a:p>
        </p:txBody>
      </p:sp>
    </p:spTree>
    <p:extLst>
      <p:ext uri="{BB962C8B-B14F-4D97-AF65-F5344CB8AC3E}">
        <p14:creationId xmlns:p14="http://schemas.microsoft.com/office/powerpoint/2010/main" val="2166337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8C1FB0-B7BB-4900-B6F3-B9C8C07B4541}"/>
              </a:ext>
            </a:extLst>
          </p:cNvPr>
          <p:cNvSpPr>
            <a:spLocks noGrp="1"/>
          </p:cNvSpPr>
          <p:nvPr>
            <p:ph idx="1"/>
          </p:nvPr>
        </p:nvSpPr>
        <p:spPr>
          <a:xfrm>
            <a:off x="677334" y="1246909"/>
            <a:ext cx="8596668" cy="4804285"/>
          </a:xfrm>
        </p:spPr>
        <p:txBody>
          <a:bodyPr>
            <a:normAutofit/>
          </a:bodyPr>
          <a:lstStyle/>
          <a:p>
            <a:endParaRPr lang="en-US" sz="2400" dirty="0"/>
          </a:p>
          <a:p>
            <a:r>
              <a:rPr lang="en-US" sz="2400" dirty="0"/>
              <a:t>The spate of mega economic scandals, mismanagement of environmental resources, poor town and country planning, and the serious problem of illegal immigrants indicates that the role of the civil service as not only executors but also initiators and formulators of national policy for ministerial consideration has broken down.  The financial tragedies relating to 1MDB, </a:t>
            </a:r>
            <a:r>
              <a:rPr lang="en-US" sz="2400" dirty="0" err="1"/>
              <a:t>Tabung</a:t>
            </a:r>
            <a:r>
              <a:rPr lang="en-US" sz="2400" dirty="0"/>
              <a:t> Haji, EPF, FELDA, MARA, Bank Negara and PFI prove a serious breakdown of the check and balance role of civil servants. </a:t>
            </a:r>
            <a:endParaRPr lang="en-GB" sz="2400" dirty="0"/>
          </a:p>
          <a:p>
            <a:r>
              <a:rPr lang="en-US" sz="2400" dirty="0"/>
              <a:t> </a:t>
            </a:r>
            <a:endParaRPr lang="en-GB" sz="2400" dirty="0"/>
          </a:p>
          <a:p>
            <a:endParaRPr lang="en-GB" dirty="0"/>
          </a:p>
        </p:txBody>
      </p:sp>
      <p:sp>
        <p:nvSpPr>
          <p:cNvPr id="2" name="Slide Number Placeholder 1">
            <a:extLst>
              <a:ext uri="{FF2B5EF4-FFF2-40B4-BE49-F238E27FC236}">
                <a16:creationId xmlns:a16="http://schemas.microsoft.com/office/drawing/2014/main" id="{A0C1CD99-5B2F-432D-AA6E-356B7AB1FC00}"/>
              </a:ext>
            </a:extLst>
          </p:cNvPr>
          <p:cNvSpPr>
            <a:spLocks noGrp="1"/>
          </p:cNvSpPr>
          <p:nvPr>
            <p:ph type="sldNum" sz="quarter" idx="12"/>
          </p:nvPr>
        </p:nvSpPr>
        <p:spPr/>
        <p:txBody>
          <a:bodyPr/>
          <a:lstStyle/>
          <a:p>
            <a:fld id="{1438602E-2EB6-4DA1-837F-1BB517842B0A}" type="slidenum">
              <a:rPr lang="en-GB" smtClean="0"/>
              <a:t>53</a:t>
            </a:fld>
            <a:endParaRPr lang="en-GB"/>
          </a:p>
        </p:txBody>
      </p:sp>
    </p:spTree>
    <p:extLst>
      <p:ext uri="{BB962C8B-B14F-4D97-AF65-F5344CB8AC3E}">
        <p14:creationId xmlns:p14="http://schemas.microsoft.com/office/powerpoint/2010/main" val="20221340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86F9A0-A720-4DF3-8E0C-0A1E1E49C95E}"/>
              </a:ext>
            </a:extLst>
          </p:cNvPr>
          <p:cNvSpPr>
            <a:spLocks noGrp="1"/>
          </p:cNvSpPr>
          <p:nvPr>
            <p:ph idx="1"/>
          </p:nvPr>
        </p:nvSpPr>
        <p:spPr/>
        <p:txBody>
          <a:bodyPr>
            <a:normAutofit/>
          </a:bodyPr>
          <a:lstStyle/>
          <a:p>
            <a:r>
              <a:rPr lang="en-US" sz="2000" b="1" dirty="0" err="1"/>
              <a:t>Bureaucratisation</a:t>
            </a:r>
            <a:r>
              <a:rPr lang="en-US" sz="2000" b="1" dirty="0"/>
              <a:t> of all government linked entities: </a:t>
            </a:r>
            <a:r>
              <a:rPr lang="en-US" sz="2000" dirty="0"/>
              <a:t>Malaysia allows its top civil servants to sit on the Boards of virtually every government linked entity – whether a university, other statutory body or a commercial enterprise. This </a:t>
            </a:r>
            <a:r>
              <a:rPr lang="en-US" sz="2000" dirty="0" err="1"/>
              <a:t>bureaucratisation</a:t>
            </a:r>
            <a:r>
              <a:rPr lang="en-US" sz="2000" dirty="0"/>
              <a:t> has stifled creativity.</a:t>
            </a:r>
            <a:endParaRPr lang="en-GB" sz="2000" dirty="0"/>
          </a:p>
          <a:p>
            <a:endParaRPr lang="en-GB" dirty="0"/>
          </a:p>
        </p:txBody>
      </p:sp>
      <p:sp>
        <p:nvSpPr>
          <p:cNvPr id="2" name="Slide Number Placeholder 1">
            <a:extLst>
              <a:ext uri="{FF2B5EF4-FFF2-40B4-BE49-F238E27FC236}">
                <a16:creationId xmlns:a16="http://schemas.microsoft.com/office/drawing/2014/main" id="{F4A1629C-A23C-47A4-8A14-D37B9A91D053}"/>
              </a:ext>
            </a:extLst>
          </p:cNvPr>
          <p:cNvSpPr>
            <a:spLocks noGrp="1"/>
          </p:cNvSpPr>
          <p:nvPr>
            <p:ph type="sldNum" sz="quarter" idx="12"/>
          </p:nvPr>
        </p:nvSpPr>
        <p:spPr/>
        <p:txBody>
          <a:bodyPr/>
          <a:lstStyle/>
          <a:p>
            <a:fld id="{1438602E-2EB6-4DA1-837F-1BB517842B0A}" type="slidenum">
              <a:rPr lang="en-GB" smtClean="0"/>
              <a:t>54</a:t>
            </a:fld>
            <a:endParaRPr lang="en-GB"/>
          </a:p>
        </p:txBody>
      </p:sp>
    </p:spTree>
    <p:extLst>
      <p:ext uri="{BB962C8B-B14F-4D97-AF65-F5344CB8AC3E}">
        <p14:creationId xmlns:p14="http://schemas.microsoft.com/office/powerpoint/2010/main" val="3508848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D7A8DF-F23E-44A2-95F3-8B13F7C94BA8}"/>
              </a:ext>
            </a:extLst>
          </p:cNvPr>
          <p:cNvSpPr>
            <a:spLocks noGrp="1"/>
          </p:cNvSpPr>
          <p:nvPr>
            <p:ph idx="1"/>
          </p:nvPr>
        </p:nvSpPr>
        <p:spPr/>
        <p:txBody>
          <a:bodyPr>
            <a:normAutofit fontScale="70000" lnSpcReduction="20000"/>
          </a:bodyPr>
          <a:lstStyle/>
          <a:p>
            <a:r>
              <a:rPr lang="en-US" sz="3600" dirty="0"/>
              <a:t>In sum, there is much to be done. Our approach up to now is to be reactive to problems after they arise and to offer piecemeal proposals. Instead,  we must establish a proactive, participatory and people-</a:t>
            </a:r>
            <a:r>
              <a:rPr lang="en-US" sz="3600" dirty="0" err="1"/>
              <a:t>centred</a:t>
            </a:r>
            <a:r>
              <a:rPr lang="en-US" sz="3600" dirty="0"/>
              <a:t> Law Reform Commission or Institute to keep the streams of law flowing. Let us harness the power of informed and committed citizens for promoting the national good.    </a:t>
            </a:r>
          </a:p>
          <a:p>
            <a:r>
              <a:rPr lang="en-US" sz="3600" dirty="0"/>
              <a:t>On our part, all civic minded citizens must give cooperation to existing law reform institutions and help to plant the seeds that may lead to the greening of the landscape of ideas. </a:t>
            </a:r>
            <a:endParaRPr lang="en-GB" dirty="0"/>
          </a:p>
        </p:txBody>
      </p:sp>
      <p:sp>
        <p:nvSpPr>
          <p:cNvPr id="2" name="Slide Number Placeholder 1">
            <a:extLst>
              <a:ext uri="{FF2B5EF4-FFF2-40B4-BE49-F238E27FC236}">
                <a16:creationId xmlns:a16="http://schemas.microsoft.com/office/drawing/2014/main" id="{AA823A80-E7D0-446E-8F94-7A47606D2A29}"/>
              </a:ext>
            </a:extLst>
          </p:cNvPr>
          <p:cNvSpPr>
            <a:spLocks noGrp="1"/>
          </p:cNvSpPr>
          <p:nvPr>
            <p:ph type="sldNum" sz="quarter" idx="12"/>
          </p:nvPr>
        </p:nvSpPr>
        <p:spPr/>
        <p:txBody>
          <a:bodyPr/>
          <a:lstStyle/>
          <a:p>
            <a:fld id="{1438602E-2EB6-4DA1-837F-1BB517842B0A}" type="slidenum">
              <a:rPr lang="en-GB" smtClean="0"/>
              <a:t>55</a:t>
            </a:fld>
            <a:endParaRPr lang="en-GB"/>
          </a:p>
        </p:txBody>
      </p:sp>
    </p:spTree>
    <p:extLst>
      <p:ext uri="{BB962C8B-B14F-4D97-AF65-F5344CB8AC3E}">
        <p14:creationId xmlns:p14="http://schemas.microsoft.com/office/powerpoint/2010/main" val="3463821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232CE-DB86-4347-8BDB-3F3881C30FB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3C41832-78C6-44C8-8923-74DC2409B703}"/>
              </a:ext>
            </a:extLst>
          </p:cNvPr>
          <p:cNvSpPr>
            <a:spLocks noGrp="1"/>
          </p:cNvSpPr>
          <p:nvPr>
            <p:ph idx="1"/>
          </p:nvPr>
        </p:nvSpPr>
        <p:spPr/>
        <p:txBody>
          <a:bodyPr>
            <a:normAutofit lnSpcReduction="10000"/>
          </a:bodyPr>
          <a:lstStyle/>
          <a:p>
            <a:pPr marL="0" indent="0">
              <a:buNone/>
            </a:pPr>
            <a:r>
              <a:rPr lang="en-US" sz="2800" dirty="0"/>
              <a:t>Third, in seeking reforms we must balance idealism with pragmatism. It is not what the law </a:t>
            </a:r>
            <a:r>
              <a:rPr lang="en-US" sz="2800" u="sng" dirty="0"/>
              <a:t>says,</a:t>
            </a:r>
            <a:r>
              <a:rPr lang="en-US" sz="2800" dirty="0"/>
              <a:t> it is what it </a:t>
            </a:r>
            <a:r>
              <a:rPr lang="en-US" sz="2800" u="sng" dirty="0"/>
              <a:t>does</a:t>
            </a:r>
            <a:r>
              <a:rPr lang="en-US" sz="2800" dirty="0"/>
              <a:t> that is important. Not only </a:t>
            </a:r>
            <a:r>
              <a:rPr lang="en-US" sz="2800" u="sng" dirty="0"/>
              <a:t>form</a:t>
            </a:r>
            <a:r>
              <a:rPr lang="en-US" sz="2800" dirty="0"/>
              <a:t> but also  </a:t>
            </a:r>
            <a:r>
              <a:rPr lang="en-US" sz="2800" u="sng" dirty="0"/>
              <a:t>functioning</a:t>
            </a:r>
            <a:r>
              <a:rPr lang="en-US" sz="2800" dirty="0"/>
              <a:t>; not only </a:t>
            </a:r>
            <a:r>
              <a:rPr lang="en-US" sz="2800" u="sng" dirty="0"/>
              <a:t>content</a:t>
            </a:r>
            <a:r>
              <a:rPr lang="en-US" sz="2800" dirty="0"/>
              <a:t> but also </a:t>
            </a:r>
            <a:r>
              <a:rPr lang="en-US" sz="2800" u="sng" dirty="0"/>
              <a:t>consequences </a:t>
            </a:r>
            <a:r>
              <a:rPr lang="en-US" sz="2800" dirty="0"/>
              <a:t>must be measured.</a:t>
            </a:r>
          </a:p>
          <a:p>
            <a:pPr marL="0" indent="0">
              <a:buNone/>
            </a:pPr>
            <a:r>
              <a:rPr lang="en-US" sz="2800" dirty="0"/>
              <a:t>Fourth, many problems (like poverty, economic disparity and gender discrimination) are systemic and structural and require remedial approaches that are holistic. </a:t>
            </a:r>
          </a:p>
          <a:p>
            <a:endParaRPr lang="en-GB" dirty="0"/>
          </a:p>
        </p:txBody>
      </p:sp>
      <p:sp>
        <p:nvSpPr>
          <p:cNvPr id="4" name="Slide Number Placeholder 3">
            <a:extLst>
              <a:ext uri="{FF2B5EF4-FFF2-40B4-BE49-F238E27FC236}">
                <a16:creationId xmlns:a16="http://schemas.microsoft.com/office/drawing/2014/main" id="{3AB0234C-148C-419F-BA58-A10E59F3F081}"/>
              </a:ext>
            </a:extLst>
          </p:cNvPr>
          <p:cNvSpPr>
            <a:spLocks noGrp="1"/>
          </p:cNvSpPr>
          <p:nvPr>
            <p:ph type="sldNum" sz="quarter" idx="12"/>
          </p:nvPr>
        </p:nvSpPr>
        <p:spPr/>
        <p:txBody>
          <a:bodyPr/>
          <a:lstStyle/>
          <a:p>
            <a:fld id="{1438602E-2EB6-4DA1-837F-1BB517842B0A}" type="slidenum">
              <a:rPr lang="en-GB" smtClean="0"/>
              <a:t>6</a:t>
            </a:fld>
            <a:endParaRPr lang="en-GB"/>
          </a:p>
        </p:txBody>
      </p:sp>
    </p:spTree>
    <p:extLst>
      <p:ext uri="{BB962C8B-B14F-4D97-AF65-F5344CB8AC3E}">
        <p14:creationId xmlns:p14="http://schemas.microsoft.com/office/powerpoint/2010/main" val="674558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E1B28-66AE-4A59-9192-159ACAD92B13}"/>
              </a:ext>
            </a:extLst>
          </p:cNvPr>
          <p:cNvSpPr>
            <a:spLocks noGrp="1"/>
          </p:cNvSpPr>
          <p:nvPr>
            <p:ph type="title"/>
          </p:nvPr>
        </p:nvSpPr>
        <p:spPr/>
        <p:txBody>
          <a:bodyPr/>
          <a:lstStyle/>
          <a:p>
            <a:r>
              <a:rPr lang="en-US" dirty="0"/>
              <a:t>A LAW REFORM COMMISSION </a:t>
            </a:r>
            <a:endParaRPr lang="en-GB" dirty="0"/>
          </a:p>
        </p:txBody>
      </p:sp>
      <p:sp>
        <p:nvSpPr>
          <p:cNvPr id="3" name="Content Placeholder 2">
            <a:extLst>
              <a:ext uri="{FF2B5EF4-FFF2-40B4-BE49-F238E27FC236}">
                <a16:creationId xmlns:a16="http://schemas.microsoft.com/office/drawing/2014/main" id="{7FE9F369-B1AC-4747-B7A3-27FF2C208E76}"/>
              </a:ext>
            </a:extLst>
          </p:cNvPr>
          <p:cNvSpPr>
            <a:spLocks noGrp="1"/>
          </p:cNvSpPr>
          <p:nvPr>
            <p:ph idx="1"/>
          </p:nvPr>
        </p:nvSpPr>
        <p:spPr>
          <a:xfrm>
            <a:off x="677334" y="1370880"/>
            <a:ext cx="8596668" cy="3880773"/>
          </a:xfrm>
        </p:spPr>
        <p:txBody>
          <a:bodyPr>
            <a:noAutofit/>
          </a:bodyPr>
          <a:lstStyle/>
          <a:p>
            <a:pPr marL="0" marR="0" indent="0">
              <a:lnSpc>
                <a:spcPct val="115000"/>
              </a:lnSpc>
              <a:spcBef>
                <a:spcPts val="0"/>
              </a:spcBef>
              <a:spcAft>
                <a:spcPts val="10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law must be kept dynamic and in tune with the times. The nature of the law is such that its whole body is potentially in need of periodic review. The task is so mammoth that no one institution can handle reconstruction of the law single-handedly.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Judicial activism</a:t>
            </a:r>
            <a:r>
              <a:rPr lang="en-US" sz="2400" dirty="0">
                <a:effectLst/>
                <a:latin typeface="Calibri" panose="020F0502020204030204" pitchFamily="34" charset="0"/>
                <a:ea typeface="Calibri" panose="020F0502020204030204" pitchFamily="34" charset="0"/>
                <a:cs typeface="Times New Roman" panose="02020603050405020304" pitchFamily="18" charset="0"/>
              </a:rPr>
              <a:t>: In all common law countries judges expand the horizons of law by a creative, holistic interpretation of the seamless web that constitutes the law. Judicial reform is, however, piecemeal and dependent on the accident of litigation.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8533793-F0FD-4E6C-A30D-77B4929C2B8C}"/>
              </a:ext>
            </a:extLst>
          </p:cNvPr>
          <p:cNvSpPr>
            <a:spLocks noGrp="1"/>
          </p:cNvSpPr>
          <p:nvPr>
            <p:ph type="sldNum" sz="quarter" idx="12"/>
          </p:nvPr>
        </p:nvSpPr>
        <p:spPr/>
        <p:txBody>
          <a:bodyPr/>
          <a:lstStyle/>
          <a:p>
            <a:fld id="{1438602E-2EB6-4DA1-837F-1BB517842B0A}" type="slidenum">
              <a:rPr lang="en-GB" smtClean="0"/>
              <a:t>7</a:t>
            </a:fld>
            <a:endParaRPr lang="en-GB"/>
          </a:p>
        </p:txBody>
      </p:sp>
    </p:spTree>
    <p:extLst>
      <p:ext uri="{BB962C8B-B14F-4D97-AF65-F5344CB8AC3E}">
        <p14:creationId xmlns:p14="http://schemas.microsoft.com/office/powerpoint/2010/main" val="2294070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5F895-A7C4-4D0B-AE11-D0A6B646CDB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2BC57AA-5FDC-4AB9-A58C-B68D216F113B}"/>
              </a:ext>
            </a:extLst>
          </p:cNvPr>
          <p:cNvSpPr>
            <a:spLocks noGrp="1"/>
          </p:cNvSpPr>
          <p:nvPr>
            <p:ph idx="1"/>
          </p:nvPr>
        </p:nvSpPr>
        <p:spPr>
          <a:xfrm>
            <a:off x="606523" y="2162899"/>
            <a:ext cx="8596668" cy="3880773"/>
          </a:xfrm>
        </p:spPr>
        <p:txBody>
          <a:bodyPr>
            <a:normAutofit fontScale="85000" lnSpcReduction="10000"/>
          </a:bodyPr>
          <a:lstStyle/>
          <a:p>
            <a:pPr marL="0" indent="0">
              <a:lnSpc>
                <a:spcPct val="115000"/>
              </a:lnSpc>
              <a:spcBef>
                <a:spcPts val="0"/>
              </a:spcBef>
              <a:spcAft>
                <a:spcPts val="10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The AGC</a:t>
            </a:r>
            <a:r>
              <a:rPr lang="en-US" sz="2400" dirty="0">
                <a:effectLst/>
                <a:latin typeface="Calibri" panose="020F0502020204030204" pitchFamily="34" charset="0"/>
                <a:ea typeface="Calibri" panose="020F0502020204030204" pitchFamily="34" charset="0"/>
                <a:cs typeface="Times New Roman" panose="02020603050405020304" pitchFamily="18" charset="0"/>
              </a:rPr>
              <a:t>: The Attorney-General’s Office has a special law revision and law reform division.</a:t>
            </a:r>
            <a:endParaRPr lang="en-GB" sz="2400" dirty="0"/>
          </a:p>
          <a:p>
            <a:pPr marL="0" marR="0" indent="0">
              <a:lnSpc>
                <a:spcPct val="115000"/>
              </a:lnSpc>
              <a:spcBef>
                <a:spcPts val="0"/>
              </a:spcBef>
              <a:spcAft>
                <a:spcPts val="10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Ministries &amp; Statutory Bodies: </a:t>
            </a:r>
            <a:r>
              <a:rPr lang="en-US" sz="2400" dirty="0">
                <a:effectLst/>
                <a:latin typeface="Calibri" panose="020F0502020204030204" pitchFamily="34" charset="0"/>
                <a:ea typeface="Calibri" panose="020F0502020204030204" pitchFamily="34" charset="0"/>
                <a:cs typeface="Times New Roman" panose="02020603050405020304" pitchFamily="18" charset="0"/>
              </a:rPr>
              <a:t>Individual Ministries often appoint ad hoc committees to draft legislative proposals. Statutory bodies like SUHAKAM generate scintillating proposals. </a:t>
            </a:r>
          </a:p>
          <a:p>
            <a:pPr marL="0" marR="0" indent="0">
              <a:lnSpc>
                <a:spcPct val="115000"/>
              </a:lnSpc>
              <a:spcBef>
                <a:spcPts val="0"/>
              </a:spcBef>
              <a:spcAft>
                <a:spcPts val="10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NGOs:</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Many NGOs make valiant suggestions for law reform, mostly without much success. Despite their failure to achieve success, their deliberations are not all wasted.  Sometimes down the road the seeds they plant lead to the greening of the landscape of ideas.  Nevertheless their ad hoc, part-time efforts are not adequate to satisfy the demands of law reform in a modern society.</a:t>
            </a:r>
          </a:p>
          <a:p>
            <a:endParaRPr lang="en-GB" dirty="0"/>
          </a:p>
        </p:txBody>
      </p:sp>
      <p:sp>
        <p:nvSpPr>
          <p:cNvPr id="4" name="Slide Number Placeholder 3">
            <a:extLst>
              <a:ext uri="{FF2B5EF4-FFF2-40B4-BE49-F238E27FC236}">
                <a16:creationId xmlns:a16="http://schemas.microsoft.com/office/drawing/2014/main" id="{B97A8A14-9B58-4513-A3B3-C469CA741B8D}"/>
              </a:ext>
            </a:extLst>
          </p:cNvPr>
          <p:cNvSpPr>
            <a:spLocks noGrp="1"/>
          </p:cNvSpPr>
          <p:nvPr>
            <p:ph type="sldNum" sz="quarter" idx="12"/>
          </p:nvPr>
        </p:nvSpPr>
        <p:spPr/>
        <p:txBody>
          <a:bodyPr/>
          <a:lstStyle/>
          <a:p>
            <a:fld id="{1438602E-2EB6-4DA1-837F-1BB517842B0A}" type="slidenum">
              <a:rPr lang="en-GB" smtClean="0"/>
              <a:t>8</a:t>
            </a:fld>
            <a:endParaRPr lang="en-GB"/>
          </a:p>
        </p:txBody>
      </p:sp>
    </p:spTree>
    <p:extLst>
      <p:ext uri="{BB962C8B-B14F-4D97-AF65-F5344CB8AC3E}">
        <p14:creationId xmlns:p14="http://schemas.microsoft.com/office/powerpoint/2010/main" val="1841462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AF64C-BFF7-4840-A4AE-8353606E24E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B31E31B-3AA1-41D9-9FFF-CF4A10824451}"/>
              </a:ext>
            </a:extLst>
          </p:cNvPr>
          <p:cNvSpPr>
            <a:spLocks noGrp="1"/>
          </p:cNvSpPr>
          <p:nvPr>
            <p:ph idx="1"/>
          </p:nvPr>
        </p:nvSpPr>
        <p:spPr/>
        <p:txBody>
          <a:bodyPr>
            <a:normAutofit/>
          </a:bodyPr>
          <a:lstStyle/>
          <a:p>
            <a:pPr marL="0" indent="0">
              <a:buNone/>
            </a:pPr>
            <a:r>
              <a:rPr lang="en-US" sz="2800" b="1" dirty="0">
                <a:effectLst/>
                <a:latin typeface="Calibri" panose="020F0502020204030204" pitchFamily="34" charset="0"/>
                <a:ea typeface="Calibri" panose="020F0502020204030204" pitchFamily="34" charset="0"/>
                <a:cs typeface="Times New Roman" panose="02020603050405020304" pitchFamily="18" charset="0"/>
              </a:rPr>
              <a:t>Parliament:</a:t>
            </a:r>
            <a:r>
              <a:rPr lang="en-US" sz="2800" dirty="0">
                <a:effectLst/>
                <a:latin typeface="Calibri" panose="020F0502020204030204" pitchFamily="34" charset="0"/>
                <a:ea typeface="Calibri" panose="020F0502020204030204" pitchFamily="34" charset="0"/>
                <a:cs typeface="Times New Roman" panose="02020603050405020304" pitchFamily="18" charset="0"/>
              </a:rPr>
              <a:t> Our Parliament can enact new legislation or amend or repeal existing laws to meet emerging needs. </a:t>
            </a:r>
          </a:p>
          <a:p>
            <a:pPr marL="0" indent="0">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It can invite public participation at the committee stage. </a:t>
            </a:r>
          </a:p>
          <a:p>
            <a:pPr marL="0" indent="0">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Sadly, due to lack of time, expertise and a very passive view of its constitutional role, our Parliament is content to play second fiddle to the executive in law-initiation and law reform.  Legislation Committees, permitted by Standing Orders, are appointed very rarely.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07B78F4C-B9CC-40DF-853B-79B8BEDCC800}"/>
              </a:ext>
            </a:extLst>
          </p:cNvPr>
          <p:cNvSpPr>
            <a:spLocks noGrp="1"/>
          </p:cNvSpPr>
          <p:nvPr>
            <p:ph type="sldNum" sz="quarter" idx="12"/>
          </p:nvPr>
        </p:nvSpPr>
        <p:spPr/>
        <p:txBody>
          <a:bodyPr/>
          <a:lstStyle/>
          <a:p>
            <a:fld id="{1438602E-2EB6-4DA1-837F-1BB517842B0A}" type="slidenum">
              <a:rPr lang="en-GB" smtClean="0"/>
              <a:t>9</a:t>
            </a:fld>
            <a:endParaRPr lang="en-GB"/>
          </a:p>
        </p:txBody>
      </p:sp>
    </p:spTree>
    <p:extLst>
      <p:ext uri="{BB962C8B-B14F-4D97-AF65-F5344CB8AC3E}">
        <p14:creationId xmlns:p14="http://schemas.microsoft.com/office/powerpoint/2010/main" val="266104197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1936</TotalTime>
  <Words>5122</Words>
  <Application>Microsoft Office PowerPoint</Application>
  <PresentationFormat>Widescreen</PresentationFormat>
  <Paragraphs>238</Paragraphs>
  <Slides>55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Trebuchet MS</vt:lpstr>
      <vt:lpstr>Wingdings 3</vt:lpstr>
      <vt:lpstr>Facet</vt:lpstr>
      <vt:lpstr>REFORMING THE LAW TO MEET CONTEMPORARY CHALLENGES</vt:lpstr>
      <vt:lpstr>INTRODUCTION </vt:lpstr>
      <vt:lpstr>PowerPoint Presentation</vt:lpstr>
      <vt:lpstr>THE LIMITS OF THE LAW</vt:lpstr>
      <vt:lpstr>PowerPoint Presentation</vt:lpstr>
      <vt:lpstr>PowerPoint Presentation</vt:lpstr>
      <vt:lpstr>A LAW REFORM COMMISSION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PARTY-HOPPING &amp; POLITICAL INSTABILITY</vt:lpstr>
      <vt:lpstr>PowerPoint Presentation</vt:lpstr>
      <vt:lpstr>PowerPoint Presentation</vt:lpstr>
      <vt:lpstr>PowerPoint Presentation</vt:lpstr>
      <vt:lpstr>PowerPoint Presentation</vt:lpstr>
      <vt:lpstr>2. DECLINE OF SOCIAL HARMONY </vt:lpstr>
      <vt:lpstr>PowerPoint Presentation</vt:lpstr>
      <vt:lpstr>PowerPoint Presentation</vt:lpstr>
      <vt:lpstr>3. ENDEMIC AND BRAZEN CORRUPTION </vt:lpstr>
      <vt:lpstr> </vt:lpstr>
      <vt:lpstr>PowerPoint Presentation</vt:lpstr>
      <vt:lpstr>PowerPoint Presentation</vt:lpstr>
      <vt:lpstr>4. NEED FOR MORE OPENNESS AND TRANSPARENCY IN GOVERNMENT</vt:lpstr>
      <vt:lpstr>PowerPoint Presentation</vt:lpstr>
      <vt:lpstr>PowerPoint Presentation</vt:lpstr>
      <vt:lpstr>PowerPoint Presentation</vt:lpstr>
      <vt:lpstr>PowerPoint Presentation</vt:lpstr>
      <vt:lpstr>PowerPoint Presentation</vt:lpstr>
      <vt:lpstr>5. DECLINE OF ALL CHECK AND BALANCE INSTITUTIONS </vt:lpstr>
      <vt:lpstr> </vt:lpstr>
      <vt:lpstr>PowerPoint Presentation</vt:lpstr>
      <vt:lpstr>PowerPoint Presentation</vt:lpstr>
      <vt:lpstr>6. DISCONTENT IN SABAH AND SARAWAK</vt:lpstr>
      <vt:lpstr>7. NEED TO STRENGTHEN HUMAN RIGHTS  </vt:lpstr>
      <vt:lpstr> </vt:lpstr>
      <vt:lpstr>PowerPoint Presentation</vt:lpstr>
      <vt:lpstr>PowerPoint Presentation</vt:lpstr>
      <vt:lpstr>PowerPoint Presentation</vt:lpstr>
      <vt:lpstr>PowerPoint Presentation</vt:lpstr>
      <vt:lpstr>PowerPoint Presentation</vt:lpstr>
      <vt:lpstr>8. NEED TO ADOPT SUSTAINABLE DEVELOPMENT POLICIES </vt:lpstr>
      <vt:lpstr>9. POLITICIZATION OF THE PUBLIC SERVICES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adibahadam adibahadam</dc:creator>
  <cp:lastModifiedBy>Shad Saleem Faruqi</cp:lastModifiedBy>
  <cp:revision>111</cp:revision>
  <dcterms:created xsi:type="dcterms:W3CDTF">2019-08-02T14:44:54Z</dcterms:created>
  <dcterms:modified xsi:type="dcterms:W3CDTF">2020-12-18T00:57:53Z</dcterms:modified>
</cp:coreProperties>
</file>