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301" r:id="rId3"/>
    <p:sldId id="304" r:id="rId4"/>
    <p:sldId id="303" r:id="rId5"/>
    <p:sldId id="302" r:id="rId6"/>
    <p:sldId id="305" r:id="rId7"/>
    <p:sldId id="306" r:id="rId8"/>
    <p:sldId id="307" r:id="rId9"/>
    <p:sldId id="276" r:id="rId10"/>
    <p:sldId id="279" r:id="rId11"/>
    <p:sldId id="273" r:id="rId12"/>
    <p:sldId id="272" r:id="rId13"/>
    <p:sldId id="260" r:id="rId14"/>
    <p:sldId id="261" r:id="rId15"/>
    <p:sldId id="262" r:id="rId16"/>
    <p:sldId id="280" r:id="rId17"/>
    <p:sldId id="281" r:id="rId18"/>
    <p:sldId id="296" r:id="rId19"/>
    <p:sldId id="265" r:id="rId20"/>
    <p:sldId id="282" r:id="rId21"/>
    <p:sldId id="263" r:id="rId22"/>
    <p:sldId id="308" r:id="rId23"/>
    <p:sldId id="284" r:id="rId24"/>
    <p:sldId id="285" r:id="rId25"/>
    <p:sldId id="309" r:id="rId26"/>
    <p:sldId id="297" r:id="rId27"/>
    <p:sldId id="310" r:id="rId28"/>
    <p:sldId id="312" r:id="rId29"/>
    <p:sldId id="313" r:id="rId3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5"/>
    <p:restoredTop sz="94604"/>
  </p:normalViewPr>
  <p:slideViewPr>
    <p:cSldViewPr snapToGrid="0" snapToObjects="1">
      <p:cViewPr>
        <p:scale>
          <a:sx n="102" d="100"/>
          <a:sy n="102" d="100"/>
        </p:scale>
        <p:origin x="680" y="-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55601-B527-F64C-B8AB-40C5E606667C}" type="datetimeFigureOut">
              <a:rPr kumimoji="1" lang="ja-JP" altLang="en-US" smtClean="0"/>
              <a:t>2019/3/10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483CF-E939-A446-8BB6-175D2047AF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1602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FC7E9-A7DC-664E-A7BB-309845DECB50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053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29A-2DAA-1B45-A38A-D0BE424742D4}" type="datetimeFigureOut">
              <a:rPr kumimoji="1" lang="ja-JP" altLang="en-US" smtClean="0"/>
              <a:t>2019/3/10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E25FF6B-B4D3-D54B-AD9A-BA02A00490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2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29A-2DAA-1B45-A38A-D0BE424742D4}" type="datetimeFigureOut">
              <a:rPr kumimoji="1" lang="ja-JP" altLang="en-US" smtClean="0"/>
              <a:t>2019/3/10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FF6B-B4D3-D54B-AD9A-BA02A00490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79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29A-2DAA-1B45-A38A-D0BE424742D4}" type="datetimeFigureOut">
              <a:rPr kumimoji="1" lang="ja-JP" altLang="en-US" smtClean="0"/>
              <a:t>2019/3/10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FF6B-B4D3-D54B-AD9A-BA02A00490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609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29A-2DAA-1B45-A38A-D0BE424742D4}" type="datetimeFigureOut">
              <a:rPr kumimoji="1" lang="ja-JP" altLang="en-US" smtClean="0"/>
              <a:t>2019/3/10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FF6B-B4D3-D54B-AD9A-BA02A00490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43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29A-2DAA-1B45-A38A-D0BE424742D4}" type="datetimeFigureOut">
              <a:rPr kumimoji="1" lang="ja-JP" altLang="en-US" smtClean="0"/>
              <a:t>2019/3/10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FF6B-B4D3-D54B-AD9A-BA02A00490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44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29A-2DAA-1B45-A38A-D0BE424742D4}" type="datetimeFigureOut">
              <a:rPr kumimoji="1" lang="ja-JP" altLang="en-US" smtClean="0"/>
              <a:t>2019/3/10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FF6B-B4D3-D54B-AD9A-BA02A00490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26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29A-2DAA-1B45-A38A-D0BE424742D4}" type="datetimeFigureOut">
              <a:rPr kumimoji="1" lang="ja-JP" altLang="en-US" smtClean="0"/>
              <a:t>2019/3/10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FF6B-B4D3-D54B-AD9A-BA02A00490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64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29A-2DAA-1B45-A38A-D0BE424742D4}" type="datetimeFigureOut">
              <a:rPr kumimoji="1" lang="ja-JP" altLang="en-US" smtClean="0"/>
              <a:t>2019/3/10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FF6B-B4D3-D54B-AD9A-BA02A00490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2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29A-2DAA-1B45-A38A-D0BE424742D4}" type="datetimeFigureOut">
              <a:rPr kumimoji="1" lang="ja-JP" altLang="en-US" smtClean="0"/>
              <a:t>2019/3/10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FF6B-B4D3-D54B-AD9A-BA02A00490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765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29A-2DAA-1B45-A38A-D0BE424742D4}" type="datetimeFigureOut">
              <a:rPr kumimoji="1" lang="ja-JP" altLang="en-US" smtClean="0"/>
              <a:t>2019/3/10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FF6B-B4D3-D54B-AD9A-BA02A00490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2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F337F29A-2DAA-1B45-A38A-D0BE424742D4}" type="datetimeFigureOut">
              <a:rPr kumimoji="1" lang="ja-JP" altLang="en-US" smtClean="0"/>
              <a:t>2019/3/10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FF6B-B4D3-D54B-AD9A-BA02A00490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01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7F29A-2DAA-1B45-A38A-D0BE424742D4}" type="datetimeFigureOut">
              <a:rPr kumimoji="1" lang="ja-JP" altLang="en-US" smtClean="0"/>
              <a:t>2019/3/10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E25FF6B-B4D3-D54B-AD9A-BA02A00490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05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whitehouse.gov/briefings-statements/remarks-vice-president-pence-administrations-policy-toward-china/" TargetMode="External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i="1" dirty="0" smtClean="0"/>
              <a:t/>
            </a:r>
            <a:br>
              <a:rPr lang="en-US" altLang="ja-JP" i="1" dirty="0" smtClean="0"/>
            </a:br>
            <a:r>
              <a:rPr lang="en-US" altLang="ja-JP" sz="3600" dirty="0"/>
              <a:t>The </a:t>
            </a:r>
            <a:r>
              <a:rPr lang="en-US" altLang="ja-JP" sz="3600" dirty="0" smtClean="0"/>
              <a:t> World </a:t>
            </a:r>
            <a:r>
              <a:rPr lang="en-US" altLang="ja-JP" sz="3600" dirty="0"/>
              <a:t>under the New Strategic relationship between China and the United States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en-US" altLang="ja-JP" dirty="0"/>
          </a:p>
          <a:p>
            <a:pPr algn="ctr"/>
            <a:r>
              <a:rPr kumimoji="1" lang="en-US" altLang="ja-JP" sz="2000" dirty="0" smtClean="0"/>
              <a:t>SHIN KAWASHIMA</a:t>
            </a:r>
          </a:p>
        </p:txBody>
      </p:sp>
    </p:spTree>
    <p:extLst>
      <p:ext uri="{BB962C8B-B14F-4D97-AF65-F5344CB8AC3E}">
        <p14:creationId xmlns:p14="http://schemas.microsoft.com/office/powerpoint/2010/main" val="193331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ONE BELT ONE ROAD/BRI (2013-)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5573" y="2015732"/>
            <a:ext cx="11495514" cy="3871501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1) List up previous projects by China and Combination of </a:t>
            </a:r>
            <a:r>
              <a:rPr lang="en-US" altLang="ja-JP" sz="2400" dirty="0"/>
              <a:t>foreign policy for surrounding </a:t>
            </a:r>
            <a:r>
              <a:rPr lang="en-US" altLang="ja-JP" sz="2400" dirty="0" smtClean="0"/>
              <a:t>countries(China</a:t>
            </a:r>
            <a:r>
              <a:rPr lang="ja-JP" altLang="en-US" sz="2400" dirty="0" smtClean="0"/>
              <a:t>➕</a:t>
            </a:r>
            <a:r>
              <a:rPr lang="en-US" altLang="ja-JP" sz="2400" dirty="0" smtClean="0"/>
              <a:t>ASEAN, SCO, China</a:t>
            </a:r>
            <a:r>
              <a:rPr lang="ja-JP" altLang="en-US" sz="2400" dirty="0" smtClean="0"/>
              <a:t>➕</a:t>
            </a:r>
            <a:r>
              <a:rPr lang="en-US" altLang="ja-JP" sz="2400" dirty="0" smtClean="0"/>
              <a:t>SAARC, and so on).  Each project has each characteristics so that projects are  not necessarily controlled by one command.</a:t>
            </a:r>
          </a:p>
          <a:p>
            <a:r>
              <a:rPr lang="en-US" altLang="ja-JP" sz="2400" dirty="0" smtClean="0"/>
              <a:t>2) China provides capital and infrastructures to the region. Many countries need China’s investment.  Other country cannot be alternative</a:t>
            </a:r>
            <a:r>
              <a:rPr lang="en-US" altLang="ja-JP" sz="2400" dirty="0"/>
              <a:t>.</a:t>
            </a:r>
            <a:endParaRPr lang="en-US" altLang="ja-JP" sz="2400" dirty="0" smtClean="0"/>
          </a:p>
          <a:p>
            <a:r>
              <a:rPr kumimoji="1" lang="en-US" altLang="ja-JP" sz="2400" dirty="0" smtClean="0"/>
              <a:t>3) China has its own advantage on the aid, investment and cooperation, but advanced countries point out some problems , like debt trap. political/military intentions and others.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0493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Xi’s message to the world in 2016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20235" y="2015732"/>
            <a:ext cx="6705600" cy="3450613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On July, Dr. Susan Elizabeth Rice met with President Xi, he said that China </a:t>
            </a:r>
            <a:r>
              <a:rPr lang="en-US" altLang="ja-JP" sz="3200" dirty="0" smtClean="0"/>
              <a:t>would </a:t>
            </a:r>
            <a:r>
              <a:rPr lang="en-US" altLang="ja-JP" sz="3200" dirty="0"/>
              <a:t>not challenge global norms and rules, but strengthened to respect the core interest each other.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29" y="2015732"/>
            <a:ext cx="4506763" cy="300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5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Xi’s message to the </a:t>
            </a:r>
            <a:r>
              <a:rPr lang="en-US" altLang="ja-JP" dirty="0" smtClean="0"/>
              <a:t>world in 2016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748" y="2657379"/>
            <a:ext cx="3145958" cy="233430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294" y="1990165"/>
            <a:ext cx="8319247" cy="4141693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However, </a:t>
            </a:r>
            <a:r>
              <a:rPr lang="en-US" altLang="ja-JP" sz="2800" dirty="0" err="1" smtClean="0"/>
              <a:t>Ms.</a:t>
            </a:r>
            <a:r>
              <a:rPr lang="en-US" altLang="ja-JP" sz="2800" b="1" dirty="0" err="1" smtClean="0">
                <a:solidFill>
                  <a:srgbClr val="0070C0"/>
                </a:solidFill>
              </a:rPr>
              <a:t>Fu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Ying, the director of diplomatic committee, National Peoples’ Committee, made lecture at </a:t>
            </a:r>
            <a:r>
              <a:rPr lang="en-US" altLang="ja-JP" sz="2800" dirty="0" smtClean="0"/>
              <a:t>Britain, on July 2016. </a:t>
            </a:r>
            <a:r>
              <a:rPr lang="en-US" altLang="ja-JP" sz="2800" dirty="0"/>
              <a:t>She said that there are three kinds of norms in the world; (1) UN and its organizations ;(2) US’s security alliance in the world; (3) so called global standard by western countries, and China can accept only (1). 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4904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Xi </a:t>
            </a:r>
            <a:r>
              <a:rPr lang="en-US" altLang="ja-JP" dirty="0" err="1" smtClean="0"/>
              <a:t>Jinping’s</a:t>
            </a:r>
            <a:r>
              <a:rPr lang="en-US" altLang="ja-JP" dirty="0" smtClean="0"/>
              <a:t> statement in 2017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5543550" y="1853754"/>
            <a:ext cx="6072188" cy="3789809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Xi prospected China in the future in 2050. Xi set the new national target to show the Chinese people.</a:t>
            </a:r>
          </a:p>
          <a:p>
            <a:r>
              <a:rPr lang="en-US" altLang="ja-JP" sz="2800" dirty="0" smtClean="0"/>
              <a:t>Xi proposed </a:t>
            </a:r>
            <a:r>
              <a:rPr lang="en-US" altLang="ja-JP" sz="2800" b="1" u="sng" dirty="0" smtClean="0">
                <a:solidFill>
                  <a:srgbClr val="0070C0"/>
                </a:solidFill>
              </a:rPr>
              <a:t>new concept of international order </a:t>
            </a:r>
            <a:r>
              <a:rPr lang="en-US" altLang="ja-JP" sz="2800" dirty="0" smtClean="0"/>
              <a:t>and </a:t>
            </a:r>
            <a:r>
              <a:rPr lang="en-US" altLang="ja-JP" sz="2800" b="1" u="sng" dirty="0" smtClean="0">
                <a:solidFill>
                  <a:srgbClr val="FF0000"/>
                </a:solidFill>
              </a:rPr>
              <a:t>Chinese images in the future</a:t>
            </a:r>
            <a:r>
              <a:rPr lang="en-US" altLang="ja-JP" sz="2800" dirty="0" smtClean="0"/>
              <a:t>. </a:t>
            </a:r>
            <a:endParaRPr kumimoji="1" lang="ja-JP" altLang="en-US" sz="28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04" y="1853754"/>
            <a:ext cx="4837543" cy="32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1" y="804519"/>
            <a:ext cx="10215562" cy="104923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china’s CONCEPT OF </a:t>
            </a:r>
            <a:r>
              <a:rPr kumimoji="1" lang="en-US" altLang="ja-JP" u="sng" dirty="0" smtClean="0">
                <a:solidFill>
                  <a:srgbClr val="0070C0"/>
                </a:solidFill>
              </a:rPr>
              <a:t>new international Relations</a:t>
            </a:r>
            <a:endParaRPr kumimoji="1" lang="ja-JP" altLang="en-US" u="sng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5738" y="2015731"/>
            <a:ext cx="11715749" cy="3956443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/>
              <a:t>1) China and other countries make “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win-win</a:t>
            </a:r>
            <a:r>
              <a:rPr kumimoji="1" lang="en-US" altLang="ja-JP" sz="2800" dirty="0" smtClean="0"/>
              <a:t>” relationship, and it will advance to be the “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partnership</a:t>
            </a:r>
            <a:r>
              <a:rPr kumimoji="1" lang="en-US" altLang="ja-JP" sz="2800" dirty="0" smtClean="0"/>
              <a:t>”,  and “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friendship chains</a:t>
            </a:r>
            <a:r>
              <a:rPr kumimoji="1" lang="en-US" altLang="ja-JP" sz="2800" dirty="0" smtClean="0"/>
              <a:t>”, and finally such chains enhance to the “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common destiny</a:t>
            </a:r>
            <a:r>
              <a:rPr kumimoji="1" lang="en-US" altLang="ja-JP" sz="2800" dirty="0" smtClean="0"/>
              <a:t>.” (</a:t>
            </a:r>
            <a:r>
              <a:rPr kumimoji="1" lang="en-US" altLang="ja-JP" sz="2800" i="1" dirty="0" smtClean="0"/>
              <a:t>not based on democracy</a:t>
            </a:r>
            <a:r>
              <a:rPr kumimoji="1" lang="en-US" altLang="ja-JP" sz="2800" dirty="0" smtClean="0"/>
              <a:t>)</a:t>
            </a:r>
          </a:p>
          <a:p>
            <a:r>
              <a:rPr lang="en-US" altLang="ja-JP" sz="2800" dirty="0" smtClean="0"/>
              <a:t>2) Xi estimated that the </a:t>
            </a:r>
            <a:r>
              <a:rPr lang="en-US" altLang="ja-JP" sz="2800" dirty="0"/>
              <a:t>“</a:t>
            </a:r>
            <a:r>
              <a:rPr lang="en-US" altLang="ja-JP" sz="2800" dirty="0">
                <a:solidFill>
                  <a:srgbClr val="FF0000"/>
                </a:solidFill>
              </a:rPr>
              <a:t>common </a:t>
            </a:r>
            <a:r>
              <a:rPr lang="en-US" altLang="ja-JP" sz="2800" dirty="0" smtClean="0">
                <a:solidFill>
                  <a:srgbClr val="FF0000"/>
                </a:solidFill>
              </a:rPr>
              <a:t>destiny</a:t>
            </a:r>
            <a:r>
              <a:rPr lang="en-US" altLang="ja-JP" sz="2800" dirty="0" smtClean="0"/>
              <a:t>” will be realized in most </a:t>
            </a:r>
            <a:r>
              <a:rPr lang="en-US" altLang="ja-JP" sz="2800" b="1" u="sng" dirty="0" smtClean="0">
                <a:solidFill>
                  <a:srgbClr val="0070C0"/>
                </a:solidFill>
              </a:rPr>
              <a:t>2050.</a:t>
            </a:r>
          </a:p>
          <a:p>
            <a:r>
              <a:rPr lang="ja-JP" altLang="en-US" sz="2800" dirty="0"/>
              <a:t>　</a:t>
            </a:r>
            <a:r>
              <a:rPr lang="ja-JP" altLang="en-US" sz="2800" dirty="0" smtClean="0"/>
              <a:t>→　</a:t>
            </a:r>
            <a:r>
              <a:rPr lang="en-US" altLang="ja-JP" sz="2800" dirty="0" smtClean="0"/>
              <a:t>Chinese </a:t>
            </a:r>
            <a:r>
              <a:rPr lang="en-US" altLang="ja-JP" sz="2800" dirty="0" smtClean="0">
                <a:solidFill>
                  <a:srgbClr val="FF0000"/>
                </a:solidFill>
              </a:rPr>
              <a:t>New International Relations </a:t>
            </a:r>
            <a:r>
              <a:rPr lang="en-US" altLang="ja-JP" sz="2800" dirty="0" smtClean="0"/>
              <a:t>also will be emerged in 2050.</a:t>
            </a:r>
          </a:p>
          <a:p>
            <a:r>
              <a:rPr lang="en-US" altLang="ja-JP" sz="2800" dirty="0" smtClean="0"/>
              <a:t>How about Chinese power and initiative in this new international relations?</a:t>
            </a:r>
          </a:p>
        </p:txBody>
      </p:sp>
    </p:spTree>
    <p:extLst>
      <p:ext uri="{BB962C8B-B14F-4D97-AF65-F5344CB8AC3E}">
        <p14:creationId xmlns:p14="http://schemas.microsoft.com/office/powerpoint/2010/main" val="214374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China’s image in 2049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2950" y="2072882"/>
            <a:ext cx="10909106" cy="3985018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Xi said that China will be </a:t>
            </a:r>
            <a:r>
              <a:rPr kumimoji="1" lang="en-US" altLang="ja-JP" sz="2800" u="sng" dirty="0" smtClean="0">
                <a:solidFill>
                  <a:srgbClr val="FF0000"/>
                </a:solidFill>
              </a:rPr>
              <a:t>the socialism and modernized strong country with Chinese style until 2050</a:t>
            </a:r>
            <a:r>
              <a:rPr kumimoji="1" lang="en-US" altLang="ja-JP" sz="2800" dirty="0" smtClean="0"/>
              <a:t>.  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And Chinese people can come true their “</a:t>
            </a:r>
            <a:r>
              <a:rPr lang="en-US" altLang="zh-CN" sz="2800" b="1" u="sng" dirty="0" smtClean="0">
                <a:solidFill>
                  <a:srgbClr val="0070C0"/>
                </a:solidFill>
              </a:rPr>
              <a:t>Chinese dream”,</a:t>
            </a:r>
            <a:r>
              <a:rPr lang="en-US" altLang="zh-CN" sz="2800" dirty="0" smtClean="0"/>
              <a:t> and complete the great revival of China. </a:t>
            </a:r>
          </a:p>
          <a:p>
            <a:endParaRPr lang="en-US" altLang="zh-CN" sz="2800" dirty="0" smtClean="0"/>
          </a:p>
          <a:p>
            <a:r>
              <a:rPr lang="en-US" altLang="ja-JP" sz="2800" dirty="0"/>
              <a:t>However, Xi also said </a:t>
            </a:r>
            <a:r>
              <a:rPr lang="en-US" altLang="ja-JP" sz="2800" u="sng" dirty="0" smtClean="0"/>
              <a:t>1)China </a:t>
            </a:r>
            <a:r>
              <a:rPr lang="en-US" altLang="ja-JP" sz="2800" u="sng" dirty="0"/>
              <a:t>will be </a:t>
            </a:r>
            <a:r>
              <a:rPr lang="en-US" altLang="ja-JP" sz="2800" u="sng" dirty="0">
                <a:solidFill>
                  <a:srgbClr val="FF0000"/>
                </a:solidFill>
              </a:rPr>
              <a:t>the most influential country </a:t>
            </a:r>
            <a:r>
              <a:rPr lang="en-US" altLang="ja-JP" sz="2800" u="sng" dirty="0"/>
              <a:t>in the world</a:t>
            </a:r>
            <a:r>
              <a:rPr lang="en-US" altLang="ja-JP" sz="2800" dirty="0"/>
              <a:t>, and </a:t>
            </a:r>
            <a:r>
              <a:rPr lang="en-US" altLang="ja-JP" sz="2800" u="sng" dirty="0"/>
              <a:t>Chinese people will be </a:t>
            </a:r>
            <a:r>
              <a:rPr lang="en-US" altLang="ja-JP" sz="2800" u="sng" dirty="0">
                <a:solidFill>
                  <a:srgbClr val="FF0000"/>
                </a:solidFill>
              </a:rPr>
              <a:t>standing on the summit </a:t>
            </a:r>
            <a:r>
              <a:rPr lang="en-US" altLang="ja-JP" sz="2800" u="sng" dirty="0"/>
              <a:t>among the all peoples in the world </a:t>
            </a:r>
            <a:r>
              <a:rPr lang="en-US" altLang="ja-JP" sz="2800" dirty="0"/>
              <a:t>until 2050.</a:t>
            </a:r>
            <a:endParaRPr lang="ja-JP" altLang="en-US" sz="2800" dirty="0"/>
          </a:p>
          <a:p>
            <a:endParaRPr lang="en-US" altLang="zh-CN" sz="2400" dirty="0"/>
          </a:p>
          <a:p>
            <a:endParaRPr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2600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ECONOMIC POWER / POLITICAL POWER / MILITARY POWER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7996" y="2167004"/>
            <a:ext cx="4747364" cy="3607496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China proposes the concept of “new international relations” based on </a:t>
            </a:r>
            <a:r>
              <a:rPr lang="en-US" altLang="ja-JP" sz="2400" b="1" u="sng" dirty="0" smtClean="0">
                <a:solidFill>
                  <a:srgbClr val="FF0000"/>
                </a:solidFill>
              </a:rPr>
              <a:t>economy /  distribution of wealth</a:t>
            </a:r>
            <a:r>
              <a:rPr lang="en-US" altLang="ja-JP" sz="2400" dirty="0" smtClean="0"/>
              <a:t>. </a:t>
            </a:r>
            <a:r>
              <a:rPr kumimoji="1" lang="en-US" altLang="ja-JP" sz="2400" dirty="0" smtClean="0"/>
              <a:t>From Chinese point of view, China has the most influential priority on “economy.”</a:t>
            </a:r>
          </a:p>
          <a:p>
            <a:endParaRPr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4" name="ドーナツ 3"/>
          <p:cNvSpPr/>
          <p:nvPr/>
        </p:nvSpPr>
        <p:spPr>
          <a:xfrm>
            <a:off x="5373666" y="2254685"/>
            <a:ext cx="6576164" cy="3807912"/>
          </a:xfrm>
          <a:prstGeom prst="donut">
            <a:avLst>
              <a:gd name="adj" fmla="val 65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9920613" y="3165861"/>
            <a:ext cx="1828800" cy="197911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459233" y="3970751"/>
            <a:ext cx="1052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CHINA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24186" y="2968668"/>
            <a:ext cx="1427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B0F0"/>
                </a:solidFill>
              </a:rPr>
              <a:t>economic expansion</a:t>
            </a:r>
            <a:endParaRPr kumimoji="1" lang="ja-JP" altLang="en-US" b="1" dirty="0">
              <a:solidFill>
                <a:srgbClr val="00B0F0"/>
              </a:solidFill>
            </a:endParaRPr>
          </a:p>
        </p:txBody>
      </p:sp>
      <p:sp>
        <p:nvSpPr>
          <p:cNvPr id="9" name="ドーナツ 8"/>
          <p:cNvSpPr/>
          <p:nvPr/>
        </p:nvSpPr>
        <p:spPr>
          <a:xfrm>
            <a:off x="6839211" y="2868460"/>
            <a:ext cx="5110619" cy="2605414"/>
          </a:xfrm>
          <a:prstGeom prst="donut">
            <a:avLst>
              <a:gd name="adj" fmla="val 671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63638" y="4146115"/>
            <a:ext cx="1152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mtClean="0"/>
              <a:t>political influence</a:t>
            </a:r>
            <a:endParaRPr kumimoji="1" lang="ja-JP" altLang="en-US" dirty="0"/>
          </a:p>
        </p:txBody>
      </p:sp>
      <p:sp>
        <p:nvSpPr>
          <p:cNvPr id="11" name="ドーナツ 10"/>
          <p:cNvSpPr/>
          <p:nvPr/>
        </p:nvSpPr>
        <p:spPr>
          <a:xfrm>
            <a:off x="8104340" y="3165860"/>
            <a:ext cx="3845490" cy="2070019"/>
          </a:xfrm>
          <a:prstGeom prst="donut">
            <a:avLst>
              <a:gd name="adj" fmla="val 570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91606" y="3614999"/>
            <a:ext cx="1189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military influence</a:t>
            </a:r>
            <a:endParaRPr kumimoji="1" lang="ja-JP" altLang="en-US" dirty="0"/>
          </a:p>
        </p:txBody>
      </p:sp>
      <p:sp>
        <p:nvSpPr>
          <p:cNvPr id="14" name="左矢印 13"/>
          <p:cNvSpPr/>
          <p:nvPr/>
        </p:nvSpPr>
        <p:spPr>
          <a:xfrm>
            <a:off x="6250487" y="4970321"/>
            <a:ext cx="3469709" cy="531116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07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Case in morocco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sz="2800" dirty="0" smtClean="0"/>
              <a:t>“Pure Economic” ???</a:t>
            </a:r>
          </a:p>
          <a:p>
            <a:r>
              <a:rPr kumimoji="1" lang="en-US" altLang="ja-JP" dirty="0" smtClean="0"/>
              <a:t>    </a:t>
            </a:r>
            <a:r>
              <a:rPr kumimoji="1" lang="ja-JP" altLang="en-US" dirty="0" smtClean="0"/>
              <a:t> </a:t>
            </a:r>
            <a:r>
              <a:rPr kumimoji="1" lang="en-US" altLang="ja-JP" sz="2800" dirty="0" smtClean="0"/>
              <a:t>China respects its ownership. </a:t>
            </a:r>
          </a:p>
          <a:p>
            <a:r>
              <a:rPr lang="en-US" altLang="ja-JP" sz="2800" dirty="0" smtClean="0"/>
              <a:t>China plans to build industrial park 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for factories. </a:t>
            </a:r>
            <a:r>
              <a:rPr lang="ja-JP" altLang="en-US" sz="2800" dirty="0"/>
              <a:t>　</a:t>
            </a:r>
            <a:endParaRPr lang="en-US" altLang="ja-JP" sz="2800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641" y="2414615"/>
            <a:ext cx="5567714" cy="4243388"/>
          </a:xfrm>
          <a:prstGeom prst="rect">
            <a:avLst/>
          </a:prstGeom>
          <a:effectLst>
            <a:softEdge rad="558800"/>
          </a:effectLst>
        </p:spPr>
      </p:pic>
    </p:spTree>
    <p:extLst>
      <p:ext uri="{BB962C8B-B14F-4D97-AF65-F5344CB8AC3E}">
        <p14:creationId xmlns:p14="http://schemas.microsoft.com/office/powerpoint/2010/main" val="93582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Turkey’s case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951" y="2077931"/>
            <a:ext cx="4869664" cy="355928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186488" y="2328863"/>
            <a:ext cx="48683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Turley also keeps its ownership to China.  </a:t>
            </a:r>
          </a:p>
          <a:p>
            <a:endParaRPr lang="en-US" altLang="ja-JP" sz="2800" dirty="0"/>
          </a:p>
          <a:p>
            <a:r>
              <a:rPr kumimoji="1" lang="en-US" altLang="ja-JP" sz="2800" dirty="0" smtClean="0"/>
              <a:t>However, Chinese military activities are reached to Istanbul.</a:t>
            </a:r>
            <a:r>
              <a:rPr lang="en-US" altLang="ja-JP" sz="2800" dirty="0" smtClean="0"/>
              <a:t> </a:t>
            </a:r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7233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Military activities and economy 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040" y="2016126"/>
            <a:ext cx="5778426" cy="344963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466" y="2085183"/>
            <a:ext cx="5676847" cy="330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2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48600" y="1014413"/>
            <a:ext cx="3867150" cy="5715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World History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" y="167386"/>
            <a:ext cx="7677150" cy="656589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039100" y="2243138"/>
            <a:ext cx="367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http://</a:t>
            </a:r>
            <a:r>
              <a:rPr lang="en-US" altLang="ja-JP" dirty="0" err="1"/>
              <a:t>www.visualcapitalist.com</a:t>
            </a:r>
            <a:r>
              <a:rPr lang="en-US" altLang="ja-JP" dirty="0"/>
              <a:t>/2000-years-economic-history-one-chart/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090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Case in </a:t>
            </a:r>
            <a:r>
              <a:rPr lang="en-US" altLang="ja-JP" dirty="0" err="1" smtClean="0"/>
              <a:t>india</a:t>
            </a:r>
            <a:r>
              <a:rPr lang="en-US" altLang="ja-JP" dirty="0" smtClean="0"/>
              <a:t> / </a:t>
            </a:r>
            <a:r>
              <a:rPr lang="en-US" altLang="ja-JP" dirty="0" err="1" smtClean="0"/>
              <a:t>sri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lanla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4294967295"/>
          </p:nvPr>
        </p:nvSpPr>
        <p:spPr>
          <a:xfrm>
            <a:off x="5755340" y="2367092"/>
            <a:ext cx="5849472" cy="34241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ja-JP" sz="2400" dirty="0" smtClean="0"/>
              <a:t>India doesn’t agree OBOR, but </a:t>
            </a:r>
            <a:r>
              <a:rPr lang="en-US" altLang="ja-JP" sz="2400" dirty="0" err="1" smtClean="0"/>
              <a:t>joines</a:t>
            </a:r>
            <a:r>
              <a:rPr lang="en-US" altLang="ja-JP" sz="2400" dirty="0" smtClean="0"/>
              <a:t> SCO and AIIB.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</a:t>
            </a:r>
            <a:r>
              <a:rPr lang="ja-JP" altLang="en-US" sz="2400" dirty="0" smtClean="0"/>
              <a:t>→</a:t>
            </a:r>
            <a:r>
              <a:rPr lang="en-US" altLang="ja-JP" sz="2400" dirty="0" smtClean="0"/>
              <a:t> India pays strong attention to China’s military expansion to Indian Ocean.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61" y="2367092"/>
            <a:ext cx="4951062" cy="34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79176" y="804519"/>
            <a:ext cx="9575678" cy="104923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Digital hegemony and Cyber security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663879" y="2015732"/>
            <a:ext cx="10960274" cy="4172126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 smtClean="0"/>
              <a:t>China provides satellite GPS system to all over the BRI regions and monitoring camera system with </a:t>
            </a:r>
            <a:r>
              <a:rPr lang="en-US" altLang="ja-JP" sz="2400" dirty="0"/>
              <a:t>face authentication system </a:t>
            </a:r>
            <a:r>
              <a:rPr lang="en-US" altLang="ja-JP" sz="2400" dirty="0" smtClean="0"/>
              <a:t>for security to some countries, like Kenya. And China </a:t>
            </a:r>
            <a:r>
              <a:rPr lang="en-US" altLang="ja-JP" sz="2400" dirty="0"/>
              <a:t>p</a:t>
            </a:r>
            <a:r>
              <a:rPr lang="en-US" altLang="ja-JP" sz="2400" dirty="0" smtClean="0"/>
              <a:t>rovides Ali-pay system with Huawei telephone to some countries. </a:t>
            </a:r>
          </a:p>
          <a:p>
            <a:r>
              <a:rPr lang="en-US" altLang="ja-JP" sz="2400" b="1" dirty="0" smtClean="0">
                <a:solidFill>
                  <a:srgbClr val="0070C0"/>
                </a:solidFill>
              </a:rPr>
              <a:t>Through</a:t>
            </a:r>
            <a:r>
              <a:rPr lang="en-US" altLang="ja-JP" sz="2400" dirty="0" smtClean="0"/>
              <a:t> these systems, China can collect individual and official intelligences in this region. And Chinese styled political system is also welcomed by some authoritarian and weak democratic countries.</a:t>
            </a:r>
          </a:p>
          <a:p>
            <a:r>
              <a:rPr kumimoji="1" lang="en-US" altLang="ja-JP" sz="2400" dirty="0" smtClean="0"/>
              <a:t>However, China doesn’t compel these countries to adopt these systems. Sometimes , </a:t>
            </a:r>
            <a:r>
              <a:rPr kumimoji="1" lang="en-US" altLang="ja-JP" sz="2400" u="sng" dirty="0" smtClean="0">
                <a:solidFill>
                  <a:srgbClr val="FF0000"/>
                </a:solidFill>
              </a:rPr>
              <a:t>these systems are welcomed by both the people and governments there, because those systems provide stability and safety of the local society.</a:t>
            </a:r>
            <a:endParaRPr kumimoji="1" lang="ja-JP" altLang="en-US" sz="2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7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China’s response to </a:t>
            </a:r>
            <a:r>
              <a:rPr kumimoji="1" lang="en-US" altLang="ja-JP" dirty="0" err="1" smtClean="0"/>
              <a:t>usa’s</a:t>
            </a:r>
            <a:r>
              <a:rPr kumimoji="1" lang="en-US" altLang="ja-JP" dirty="0" smtClean="0"/>
              <a:t> pressure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8411" y="2015732"/>
            <a:ext cx="11298477" cy="3450613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1) China understands the criticism on BRI and improves the way to advance projects.</a:t>
            </a:r>
          </a:p>
          <a:p>
            <a:r>
              <a:rPr lang="en-US" altLang="ja-JP" sz="2400" dirty="0" smtClean="0"/>
              <a:t>2) On June 2018, China held the central committee on foreign policy to set the main target(USA),  and put aside other “small”  issues,  including Japan. </a:t>
            </a:r>
          </a:p>
          <a:p>
            <a:r>
              <a:rPr kumimoji="1" lang="en-US" altLang="ja-JP" sz="2400" dirty="0" smtClean="0"/>
              <a:t>3) But, on October, China probably </a:t>
            </a:r>
            <a:r>
              <a:rPr lang="en-US" altLang="ja-JP" sz="2400" dirty="0" smtClean="0"/>
              <a:t>changed </a:t>
            </a:r>
            <a:r>
              <a:rPr kumimoji="1" lang="en-US" altLang="ja-JP" sz="2400" dirty="0" smtClean="0"/>
              <a:t> its policy to cope with the issues of  USA ( President Trump),  not to face with issues of the other USA (VP Pence). Especially after G20, China has been eager to negotiate with the President Trump.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20220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Abe administration’s approach to china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7995" y="2015732"/>
            <a:ext cx="11624153" cy="3450613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800" dirty="0" smtClean="0"/>
              <a:t>Both Japan and China </a:t>
            </a:r>
            <a:r>
              <a:rPr lang="en-US" altLang="ja-JP" sz="2800" dirty="0" smtClean="0"/>
              <a:t>hope to improve </a:t>
            </a:r>
            <a:r>
              <a:rPr lang="en-US" altLang="ja-JP" sz="2800" dirty="0" smtClean="0"/>
              <a:t>its relations.</a:t>
            </a:r>
            <a:endParaRPr kumimoji="1" lang="en-US" altLang="ja-JP" sz="2800" dirty="0" smtClean="0"/>
          </a:p>
          <a:p>
            <a:r>
              <a:rPr kumimoji="1" lang="en-US" altLang="ja-JP" sz="2800" dirty="0" smtClean="0"/>
              <a:t>PM ABE ADJUSTED ITS POLICY TOWARD CHINA IN 2017</a:t>
            </a:r>
            <a:r>
              <a:rPr kumimoji="1" lang="en-US" altLang="ja-JP" sz="2800" dirty="0" smtClean="0"/>
              <a:t>.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However, this is the improvement  </a:t>
            </a:r>
            <a:r>
              <a:rPr lang="en-US" altLang="ja-JP" sz="2800" b="1" u="sng" dirty="0" smtClean="0">
                <a:solidFill>
                  <a:srgbClr val="FF0000"/>
                </a:solidFill>
              </a:rPr>
              <a:t>from minus to zero</a:t>
            </a:r>
            <a:r>
              <a:rPr lang="en-US" altLang="ja-JP" sz="2800" dirty="0" smtClean="0"/>
              <a:t>. </a:t>
            </a:r>
            <a:endParaRPr kumimoji="1" lang="en-US" altLang="ja-JP" sz="2800" dirty="0" smtClean="0"/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1) He required  to held top meeting and invited Chinese top leaders to Japan.</a:t>
            </a:r>
          </a:p>
          <a:p>
            <a:r>
              <a:rPr kumimoji="1" lang="en-US" altLang="ja-JP" sz="2800" dirty="0"/>
              <a:t> </a:t>
            </a:r>
            <a:r>
              <a:rPr kumimoji="1" lang="en-US" altLang="ja-JP" sz="2800" dirty="0" smtClean="0"/>
              <a:t>   2) He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evaluated BRI positively </a:t>
            </a:r>
            <a:r>
              <a:rPr kumimoji="1" lang="en-US" altLang="ja-JP" sz="2800" dirty="0" smtClean="0"/>
              <a:t>with some </a:t>
            </a:r>
            <a:r>
              <a:rPr lang="en-US" altLang="ja-JP" sz="2800" dirty="0" smtClean="0"/>
              <a:t>c</a:t>
            </a:r>
            <a:r>
              <a:rPr kumimoji="1" lang="en-US" altLang="ja-JP" sz="2800" dirty="0" smtClean="0"/>
              <a:t>onditions about global standards ; 1) openness; 2) transparency; 3) economic balance; 4) financial ownership of the developing countries. </a:t>
            </a:r>
          </a:p>
          <a:p>
            <a:endParaRPr lang="en-US" altLang="ja-JP" sz="2800" b="1" dirty="0"/>
          </a:p>
          <a:p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2412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Abe administration’s approach to china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On May 2018, PM Li visited Japan and PM  ABE requested four conditions again.  </a:t>
            </a:r>
          </a:p>
          <a:p>
            <a:r>
              <a:rPr kumimoji="1" lang="en-US" altLang="ja-JP" sz="2800" dirty="0"/>
              <a:t> </a:t>
            </a:r>
            <a:r>
              <a:rPr kumimoji="1" lang="en-US" altLang="ja-JP" sz="2800" dirty="0" smtClean="0"/>
              <a:t> </a:t>
            </a:r>
            <a:r>
              <a:rPr kumimoji="1" lang="ja-JP" altLang="en-US" sz="2800" dirty="0" smtClean="0"/>
              <a:t>→　</a:t>
            </a:r>
            <a:r>
              <a:rPr kumimoji="1" lang="en-US" altLang="ja-JP" sz="2800" dirty="0" smtClean="0"/>
              <a:t>USA changed its attitude to China more aggressively.</a:t>
            </a:r>
          </a:p>
          <a:p>
            <a:r>
              <a:rPr lang="en-US" altLang="ja-JP" sz="2800" dirty="0" smtClean="0"/>
              <a:t>Japan has to keep balance between SINO-JAPAN/ US-JAPAN relations. Japan proposed to China, to held the dialogue on intellectual property rights, and so on.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9520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0625" y="300625"/>
            <a:ext cx="10754229" cy="1553129"/>
          </a:xfrm>
        </p:spPr>
        <p:txBody>
          <a:bodyPr/>
          <a:lstStyle/>
          <a:p>
            <a:r>
              <a:rPr kumimoji="1" lang="en-US" altLang="ja-JP" dirty="0" err="1" smtClean="0"/>
              <a:t>abe’s</a:t>
            </a:r>
            <a:r>
              <a:rPr kumimoji="1" lang="en-US" altLang="ja-JP" dirty="0" smtClean="0"/>
              <a:t> four conditions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0209" y="848682"/>
            <a:ext cx="4158640" cy="4617663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sz="2400" dirty="0" smtClean="0"/>
              <a:t>PM Abe intends to improve its policy for China to visit China on October 2018,  and decided to conclude 52 joint-projects  in the third country.  This behavior is seemingly recognized “engage” policy policy for China</a:t>
            </a:r>
            <a:r>
              <a:rPr lang="en-US" altLang="ja-JP" sz="2400" dirty="0" smtClean="0"/>
              <a:t>.</a:t>
            </a:r>
          </a:p>
          <a:p>
            <a:r>
              <a:rPr lang="en-US" altLang="ja-JP" sz="2400" dirty="0"/>
              <a:t>1) However, China doesn’t accept the 4 conditions that Abe proposed. </a:t>
            </a:r>
          </a:p>
          <a:p>
            <a:r>
              <a:rPr lang="en-US" altLang="ja-JP" sz="2400" dirty="0"/>
              <a:t>2) The basic problems, like territory, history and Taiwan issues, are not discussed. </a:t>
            </a:r>
          </a:p>
          <a:p>
            <a:endParaRPr lang="en-US" altLang="ja-JP" sz="2400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49" y="848682"/>
            <a:ext cx="7753611" cy="516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78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円/楕円 5"/>
          <p:cNvSpPr/>
          <p:nvPr/>
        </p:nvSpPr>
        <p:spPr>
          <a:xfrm>
            <a:off x="2586038" y="2354233"/>
            <a:ext cx="1414462" cy="1117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“free &amp; opened”  </a:t>
            </a:r>
            <a:r>
              <a:rPr kumimoji="1" lang="en-US" altLang="ja-JP" dirty="0" err="1" smtClean="0"/>
              <a:t>india-PAcific</a:t>
            </a:r>
            <a:r>
              <a:rPr kumimoji="1" lang="en-US" altLang="ja-JP" dirty="0" smtClean="0"/>
              <a:t> &amp; support for central </a:t>
            </a:r>
            <a:r>
              <a:rPr kumimoji="1" lang="en-US" altLang="ja-JP" dirty="0" err="1" smtClean="0"/>
              <a:t>asia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23867" y="2000250"/>
            <a:ext cx="58681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Japan-Central Asia:  Japan supports “opened, stable and autonomous development in Central Asia.”</a:t>
            </a:r>
          </a:p>
          <a:p>
            <a:endParaRPr kumimoji="1" lang="en-US" altLang="ja-JP" sz="2400" dirty="0"/>
          </a:p>
          <a:p>
            <a:r>
              <a:rPr kumimoji="1" lang="en-US" altLang="ja-JP" sz="2400" dirty="0" smtClean="0"/>
              <a:t>The </a:t>
            </a:r>
            <a:r>
              <a:rPr kumimoji="1" lang="en-US" altLang="ja-JP" sz="2400" dirty="0" smtClean="0"/>
              <a:t>concept of  “Free </a:t>
            </a:r>
            <a:r>
              <a:rPr kumimoji="1" lang="en-US" altLang="ja-JP" sz="2400" dirty="0"/>
              <a:t>&amp; opened”  </a:t>
            </a:r>
            <a:r>
              <a:rPr kumimoji="1" lang="en-US" altLang="ja-JP" sz="2400" dirty="0" err="1" smtClean="0"/>
              <a:t>india</a:t>
            </a:r>
            <a:r>
              <a:rPr kumimoji="1" lang="en-US" altLang="ja-JP" sz="2400" dirty="0" smtClean="0"/>
              <a:t>-Pacific is shared by US, Australia, India and others</a:t>
            </a:r>
            <a:r>
              <a:rPr kumimoji="1" lang="en-US" altLang="ja-JP" sz="2400" dirty="0" smtClean="0"/>
              <a:t>. </a:t>
            </a:r>
          </a:p>
          <a:p>
            <a:endParaRPr lang="en-US" altLang="ja-JP" sz="2400" dirty="0"/>
          </a:p>
          <a:p>
            <a:r>
              <a:rPr kumimoji="1" lang="en-US" altLang="ja-JP" sz="2400" dirty="0" smtClean="0"/>
              <a:t>Japan and other countries are facing with a problem– “decrease”  of  USA’s  commitment with this region.</a:t>
            </a:r>
            <a:endParaRPr kumimoji="1" lang="ja-JP" altLang="en-US" sz="24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537" y="1853754"/>
            <a:ext cx="6092330" cy="4075559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円/楕円 6"/>
          <p:cNvSpPr/>
          <p:nvPr/>
        </p:nvSpPr>
        <p:spPr>
          <a:xfrm>
            <a:off x="2249661" y="2354233"/>
            <a:ext cx="1605695" cy="1288394"/>
          </a:xfrm>
          <a:prstGeom prst="ellipse">
            <a:avLst/>
          </a:prstGeom>
          <a:solidFill>
            <a:schemeClr val="accent1">
              <a:alpha val="73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666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FOIP and BRI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521" y="2015732"/>
            <a:ext cx="10804333" cy="3450613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1) FOIP is interpreted by various ways by Japan, USA, Australia and India.  About the region,  Japan recognized east Africa is the pat of FOIP,  but USA doesn’t.  </a:t>
            </a:r>
          </a:p>
          <a:p>
            <a:r>
              <a:rPr lang="en-US" altLang="ja-JP" sz="2400" dirty="0" smtClean="0"/>
              <a:t>2) </a:t>
            </a:r>
            <a:r>
              <a:rPr kumimoji="1" lang="en-US" altLang="ja-JP" sz="2400" dirty="0" smtClean="0"/>
              <a:t>And Abe administration strengthened FOIP isn’t the concept against BRI, and F</a:t>
            </a:r>
            <a:r>
              <a:rPr lang="en-US" altLang="ja-JP" sz="2400" dirty="0" smtClean="0"/>
              <a:t>OIP can share something  with BRI. The four conditions will be the key concepts to share between them. But such stance is not shared by USA and others.</a:t>
            </a:r>
          </a:p>
          <a:p>
            <a:r>
              <a:rPr kumimoji="1" lang="en-US" altLang="ja-JP" sz="2400" dirty="0" smtClean="0"/>
              <a:t>3)It is crucial points for Japan how to cope with four conditions. Probably, G20 2019 is the good platform to share such principle with other </a:t>
            </a:r>
            <a:r>
              <a:rPr kumimoji="1" lang="en-US" altLang="ja-JP" sz="2400" dirty="0" smtClean="0"/>
              <a:t>countries</a:t>
            </a:r>
            <a:r>
              <a:rPr kumimoji="1" lang="en-US" altLang="ja-JP" sz="2400" dirty="0" smtClean="0"/>
              <a:t>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82926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technological issues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8515" y="2015732"/>
            <a:ext cx="11160690" cy="3833923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If USA demands other allies to accept same regulation on technological issues as USA,  it’s a big problem for Japan, because Japan has strong supply chains with other Asian counties including China,   and it’s unpredictable for Japan how does Washington decide the list of goods.</a:t>
            </a:r>
          </a:p>
          <a:p>
            <a:r>
              <a:rPr lang="en-US" altLang="ja-JP" sz="2800" dirty="0" smtClean="0"/>
              <a:t>Japan has to make commitment with decision making process of the list, and if possible,  make international framework with ASEAN countries , EU and others, to control and manage the technological issues.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36672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47" y="520508"/>
            <a:ext cx="9045780" cy="50661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288408" y="804519"/>
            <a:ext cx="2548687" cy="1049235"/>
          </a:xfrm>
        </p:spPr>
        <p:txBody>
          <a:bodyPr/>
          <a:lstStyle/>
          <a:p>
            <a:r>
              <a:rPr kumimoji="1" lang="en-US" altLang="ja-JP" dirty="0" smtClean="0"/>
              <a:t>ASEAN CENTRALITY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79911" y="2015732"/>
            <a:ext cx="3350713" cy="3450613"/>
          </a:xfrm>
        </p:spPr>
        <p:txBody>
          <a:bodyPr/>
          <a:lstStyle/>
          <a:p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8" name="ドーナツ 7"/>
          <p:cNvSpPr/>
          <p:nvPr/>
        </p:nvSpPr>
        <p:spPr>
          <a:xfrm>
            <a:off x="1676400" y="1973518"/>
            <a:ext cx="2843409" cy="3036893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ドーナツ 8"/>
          <p:cNvSpPr/>
          <p:nvPr/>
        </p:nvSpPr>
        <p:spPr>
          <a:xfrm>
            <a:off x="4233798" y="661662"/>
            <a:ext cx="4697260" cy="3371719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B0F0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3244242" y="1853754"/>
            <a:ext cx="1699364" cy="1678586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242628" y="143262"/>
            <a:ext cx="4219085" cy="3589658"/>
          </a:xfrm>
          <a:prstGeom prst="ellipse">
            <a:avLst/>
          </a:prstGeom>
          <a:solidFill>
            <a:srgbClr val="92D050">
              <a:alpha val="45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3657599" y="2555310"/>
            <a:ext cx="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3770334" y="2015732"/>
            <a:ext cx="62630" cy="50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左矢印 17"/>
          <p:cNvSpPr/>
          <p:nvPr/>
        </p:nvSpPr>
        <p:spPr>
          <a:xfrm>
            <a:off x="4943606" y="1176242"/>
            <a:ext cx="1567842" cy="5126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>
            <a:off x="6355915" y="1176242"/>
            <a:ext cx="1365337" cy="5193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231805" y="1650234"/>
            <a:ext cx="2489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Sino-US confrontation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209410" y="1176242"/>
            <a:ext cx="2736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Belt and Road Initiative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868460" y="3222271"/>
            <a:ext cx="452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Free and Opened India-Pacific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864263" y="2118374"/>
            <a:ext cx="51106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ASEAN is the key player in India-Pacific, and the driver to make regional cooperation. </a:t>
            </a:r>
          </a:p>
          <a:p>
            <a:endParaRPr lang="en-US" altLang="ja-JP" sz="2400" dirty="0"/>
          </a:p>
          <a:p>
            <a:r>
              <a:rPr lang="en-US" altLang="ja-JP" sz="2400" dirty="0" smtClean="0"/>
              <a:t>USA’s FOIP stresses security factor, but Japan doesn’t. How do we keep the existing norm and prevent from decoupling China and USA on security and economy.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13358" y="4033381"/>
            <a:ext cx="5536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How do we keep the balance between BRI and FOIP,  and how do we connect the two regional strategy.  </a:t>
            </a:r>
            <a:r>
              <a:rPr lang="en-US" altLang="ja-JP" sz="2400" dirty="0" smtClean="0"/>
              <a:t>On this point,  ASEAN and Japan can cooperate at many aspects.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15094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ドーナツ 9"/>
          <p:cNvSpPr/>
          <p:nvPr/>
        </p:nvSpPr>
        <p:spPr>
          <a:xfrm>
            <a:off x="3244241" y="3588774"/>
            <a:ext cx="2279737" cy="2185725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8" y="-478"/>
            <a:ext cx="7965343" cy="2058762"/>
          </a:xfrm>
          <a:prstGeom prst="rect">
            <a:avLst/>
          </a:prstGeom>
        </p:spPr>
      </p:pic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049" y="2058762"/>
            <a:ext cx="7965343" cy="211676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48" y="4175526"/>
            <a:ext cx="7965343" cy="212410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914400" y="5987441"/>
            <a:ext cx="31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Human development index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4048" y="889348"/>
            <a:ext cx="1288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Freedom House freedom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" name="ドーナツ 10"/>
          <p:cNvSpPr/>
          <p:nvPr/>
        </p:nvSpPr>
        <p:spPr>
          <a:xfrm>
            <a:off x="3081402" y="3734374"/>
            <a:ext cx="2605414" cy="2195921"/>
          </a:xfrm>
          <a:prstGeom prst="donut">
            <a:avLst/>
          </a:prstGeom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B0F0"/>
              </a:solidFill>
            </a:endParaRPr>
          </a:p>
        </p:txBody>
      </p:sp>
      <p:sp>
        <p:nvSpPr>
          <p:cNvPr id="12" name="ドーナツ 11"/>
          <p:cNvSpPr/>
          <p:nvPr/>
        </p:nvSpPr>
        <p:spPr>
          <a:xfrm>
            <a:off x="3870543" y="537606"/>
            <a:ext cx="2404997" cy="2368431"/>
          </a:xfrm>
          <a:prstGeom prst="donut">
            <a:avLst/>
          </a:prstGeom>
          <a:solidFill>
            <a:srgbClr val="00B0F0"/>
          </a:solidFill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638826" y="5611660"/>
            <a:ext cx="5774500" cy="12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638826" y="726510"/>
            <a:ext cx="0" cy="4511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8354860" y="338203"/>
            <a:ext cx="3632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Economic growth and Democratization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35724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51579" y="747369"/>
            <a:ext cx="9603275" cy="1049235"/>
          </a:xfrm>
        </p:spPr>
        <p:txBody>
          <a:bodyPr/>
          <a:lstStyle/>
          <a:p>
            <a:r>
              <a:rPr kumimoji="1" lang="en-US" altLang="ja-JP" dirty="0" smtClean="0"/>
              <a:t>challenges the existing </a:t>
            </a:r>
            <a:r>
              <a:rPr lang="en-US" altLang="ja-JP" dirty="0" smtClean="0"/>
              <a:t>“</a:t>
            </a:r>
            <a:r>
              <a:rPr kumimoji="1" lang="en-US" altLang="ja-JP" dirty="0" smtClean="0"/>
              <a:t>principle”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5782" y="2015732"/>
            <a:ext cx="11599100" cy="4009287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sz="2400" dirty="0" smtClean="0"/>
              <a:t>1) Economic Growth leads Democratization ? </a:t>
            </a:r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→　</a:t>
            </a:r>
            <a:r>
              <a:rPr lang="en-US" altLang="ja-JP" sz="2400" dirty="0" smtClean="0"/>
              <a:t>generally speaking,  economic growth leads democracy</a:t>
            </a:r>
          </a:p>
          <a:p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　　</a:t>
            </a:r>
            <a:r>
              <a:rPr kumimoji="1" lang="en-US" altLang="ja-JP" sz="2400" dirty="0" smtClean="0"/>
              <a:t>but, new types of countries that make </a:t>
            </a:r>
            <a:r>
              <a:rPr lang="en-US" altLang="ja-JP" sz="2400" dirty="0" smtClean="0"/>
              <a:t>economic </a:t>
            </a:r>
            <a:r>
              <a:rPr lang="en-US" altLang="ja-JP" sz="2400" dirty="0"/>
              <a:t>growth </a:t>
            </a:r>
            <a:endParaRPr lang="en-US" altLang="ja-JP" sz="2400" dirty="0" smtClean="0"/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　　　　　</a:t>
            </a:r>
            <a:r>
              <a:rPr lang="en-US" altLang="ja-JP" sz="2400" dirty="0" smtClean="0"/>
              <a:t>                                         but don’t democratize , </a:t>
            </a:r>
            <a:r>
              <a:rPr kumimoji="1" lang="en-US" altLang="ja-JP" sz="2400" dirty="0" smtClean="0"/>
              <a:t>is increasing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 </a:t>
            </a:r>
            <a:r>
              <a:rPr lang="ja-JP" altLang="en-US" sz="2400" dirty="0" smtClean="0"/>
              <a:t>→　</a:t>
            </a:r>
            <a:r>
              <a:rPr lang="en-US" altLang="ja-JP" sz="2400" dirty="0" smtClean="0"/>
              <a:t>China is “developing country, but one of the great powers.”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2) Democratic Peace Theory</a:t>
            </a:r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→　”</a:t>
            </a:r>
            <a:r>
              <a:rPr lang="en-US" altLang="ja-JP" sz="2400" dirty="0" smtClean="0"/>
              <a:t>New international relations</a:t>
            </a:r>
            <a:r>
              <a:rPr lang="ja-JP" altLang="en-US" sz="2400" dirty="0" smtClean="0"/>
              <a:t>（新型国際関係）”　</a:t>
            </a:r>
            <a:endParaRPr lang="en-US" altLang="ja-JP" sz="2400" dirty="0" smtClean="0"/>
          </a:p>
          <a:p>
            <a:r>
              <a:rPr lang="en-US" altLang="ja-JP" sz="2300" dirty="0" smtClean="0"/>
              <a:t>Cf. </a:t>
            </a:r>
            <a:r>
              <a:rPr lang="en-US" altLang="ja-JP" sz="2300" dirty="0" err="1" smtClean="0"/>
              <a:t>Rosato</a:t>
            </a:r>
            <a:r>
              <a:rPr lang="en-US" altLang="ja-JP" sz="2300" dirty="0"/>
              <a:t>, Sebastian, “The Flawed Logic of Democratic Peace Theory,” </a:t>
            </a:r>
            <a:r>
              <a:rPr lang="en-US" altLang="ja-JP" sz="2300" i="1" dirty="0"/>
              <a:t>American Political Science Review</a:t>
            </a:r>
            <a:r>
              <a:rPr lang="en-US" altLang="ja-JP" sz="2300" dirty="0"/>
              <a:t>, </a:t>
            </a:r>
            <a:endParaRPr lang="en-US" altLang="ja-JP" sz="2300" dirty="0" smtClean="0"/>
          </a:p>
          <a:p>
            <a:r>
              <a:rPr lang="en-US" altLang="ja-JP" sz="2300" dirty="0" smtClean="0"/>
              <a:t>Vol</a:t>
            </a:r>
            <a:r>
              <a:rPr lang="en-US" altLang="ja-JP" sz="2300" dirty="0"/>
              <a:t>. 97, No. 4 (November 2003), pp. 585– 602</a:t>
            </a:r>
            <a:r>
              <a:rPr lang="en-US" altLang="ja-JP" sz="2300" dirty="0" smtClean="0"/>
              <a:t>.</a:t>
            </a:r>
            <a:r>
              <a:rPr lang="ja-JP" altLang="en-US" sz="2400" dirty="0" smtClean="0"/>
              <a:t>　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8097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VP Pence’s speech on china</a:t>
            </a:r>
            <a:r>
              <a:rPr lang="en-US" altLang="ja-JP" dirty="0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                         on </a:t>
            </a:r>
            <a:r>
              <a:rPr lang="en-US" altLang="ja-JP" dirty="0" err="1" smtClean="0"/>
              <a:t>oct.</a:t>
            </a:r>
            <a:r>
              <a:rPr lang="en-US" altLang="ja-JP" dirty="0" smtClean="0"/>
              <a:t> 4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, 2018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7996" y="2015732"/>
            <a:ext cx="11862146" cy="3796346"/>
          </a:xfrm>
        </p:spPr>
        <p:txBody>
          <a:bodyPr>
            <a:normAutofit fontScale="62500" lnSpcReduction="20000"/>
          </a:bodyPr>
          <a:lstStyle/>
          <a:p>
            <a:r>
              <a:rPr kumimoji="1" lang="en-US" altLang="ja-JP" sz="2800" dirty="0" smtClean="0"/>
              <a:t>SINO-US confrontation:  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1) Tramp’s USA:   deal on trade and property rights with China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           his supporters recognizes China deprives their jobs and opportunities </a:t>
            </a:r>
          </a:p>
          <a:p>
            <a:r>
              <a:rPr lang="en-US" altLang="ja-JP" sz="2800" dirty="0" smtClean="0"/>
              <a:t>               China thinks these supporters cannot buy cheap Chinese goods ,if the trade problem cannot be solved. But… </a:t>
            </a:r>
          </a:p>
          <a:p>
            <a:r>
              <a:rPr lang="ja-JP" altLang="en-US" sz="2800" dirty="0"/>
              <a:t>　</a:t>
            </a:r>
            <a:r>
              <a:rPr lang="en-US" altLang="ja-JP" sz="2800" dirty="0" smtClean="0"/>
              <a:t>2) PM PENCE’s speech at Hudson institute</a:t>
            </a:r>
          </a:p>
          <a:p>
            <a:r>
              <a:rPr lang="en-US" altLang="ja-JP" sz="2800" dirty="0" smtClean="0">
                <a:hlinkClick r:id="rId2"/>
              </a:rPr>
              <a:t>        https</a:t>
            </a:r>
            <a:r>
              <a:rPr lang="en-US" altLang="ja-JP" sz="2800" dirty="0">
                <a:hlinkClick r:id="rId2"/>
              </a:rPr>
              <a:t>://www.whitehouse.gov/briefings-statements/remarks-vice-president-pence-administrations-policy-toward-china</a:t>
            </a:r>
            <a:r>
              <a:rPr lang="en-US" altLang="ja-JP" sz="2800" dirty="0" smtClean="0">
                <a:hlinkClick r:id="rId2"/>
              </a:rPr>
              <a:t>/</a:t>
            </a:r>
            <a:endParaRPr lang="en-US" altLang="ja-JP" sz="2800" dirty="0" smtClean="0"/>
          </a:p>
          <a:p>
            <a:r>
              <a:rPr lang="ja-JP" altLang="en-US" sz="2800" dirty="0"/>
              <a:t>　</a:t>
            </a:r>
            <a:r>
              <a:rPr lang="en-US" altLang="ja-JP" sz="2800" dirty="0" smtClean="0"/>
              <a:t>    </a:t>
            </a:r>
            <a:r>
              <a:rPr lang="ja-JP" altLang="en-US" sz="2800" dirty="0" smtClean="0"/>
              <a:t>→　</a:t>
            </a:r>
            <a:r>
              <a:rPr lang="en-US" altLang="ja-JP" sz="2800" dirty="0" smtClean="0"/>
              <a:t>democracy / technology / intellectual property right / human right / military challenge</a:t>
            </a:r>
            <a:r>
              <a:rPr lang="ja-JP" altLang="en-US" sz="2800" dirty="0"/>
              <a:t>　</a:t>
            </a:r>
            <a:r>
              <a:rPr lang="en-US" altLang="ja-JP" sz="2800" dirty="0" smtClean="0"/>
              <a:t>and  so on</a:t>
            </a:r>
          </a:p>
          <a:p>
            <a:r>
              <a:rPr lang="ja-JP" altLang="en-US" sz="2800" dirty="0" smtClean="0"/>
              <a:t>　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 The contents of this speech was “collection” of all Washington voices on China.  Politicians, officials and think-tankers both conservative and liberal.</a:t>
            </a:r>
            <a:r>
              <a:rPr lang="ja-JP" altLang="en-US" sz="2800" dirty="0" smtClean="0"/>
              <a:t>　</a:t>
            </a:r>
            <a:r>
              <a:rPr kumimoji="1" lang="ja-JP" altLang="en-US" sz="2800" dirty="0"/>
              <a:t>　</a:t>
            </a:r>
            <a:r>
              <a:rPr kumimoji="1" lang="ja-JP" altLang="en-US" sz="2800" dirty="0" smtClean="0"/>
              <a:t>　　　</a:t>
            </a:r>
            <a:endParaRPr kumimoji="1" lang="ja-JP" altLang="en-US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262336"/>
            <a:ext cx="3810000" cy="2133600"/>
          </a:xfrm>
          <a:prstGeom prst="rect">
            <a:avLst/>
          </a:prstGeom>
          <a:effectLst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4863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characteristics on china issues in us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307" y="2015732"/>
            <a:ext cx="11599101" cy="3450613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1) Technology is the key factor of hegemony’s transition.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 </a:t>
            </a:r>
            <a:r>
              <a:rPr lang="ja-JP" altLang="en-US" sz="2400" dirty="0" smtClean="0"/>
              <a:t>→</a:t>
            </a:r>
            <a:r>
              <a:rPr lang="en-US" altLang="ja-JP" sz="2400" dirty="0" smtClean="0"/>
              <a:t>US congress decides the new laws to control technology.</a:t>
            </a:r>
          </a:p>
          <a:p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　</a:t>
            </a:r>
            <a:r>
              <a:rPr kumimoji="1" lang="en-US" altLang="ja-JP" sz="2400" dirty="0" smtClean="0"/>
              <a:t>Isn’t it like COMECOM??? </a:t>
            </a:r>
            <a:r>
              <a:rPr kumimoji="1" lang="ja-JP" altLang="en-US" sz="2400" dirty="0" smtClean="0"/>
              <a:t>　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 2)Chinese sharp power is the tread to the US democracy ?</a:t>
            </a:r>
          </a:p>
          <a:p>
            <a:r>
              <a:rPr lang="ja-JP" altLang="en-US" sz="2400" dirty="0" smtClean="0"/>
              <a:t>→　①</a:t>
            </a:r>
            <a:r>
              <a:rPr lang="en-US" altLang="ja-JP" sz="2400" dirty="0" smtClean="0"/>
              <a:t>it has generosity, </a:t>
            </a:r>
            <a:r>
              <a:rPr lang="ja-JP" altLang="en-US" sz="2400" dirty="0" smtClean="0"/>
              <a:t>②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it continues for long time, </a:t>
            </a:r>
            <a:r>
              <a:rPr lang="ja-JP" altLang="en-US" sz="2400" dirty="0" smtClean="0"/>
              <a:t>③</a:t>
            </a:r>
            <a:r>
              <a:rPr lang="en-US" altLang="ja-JP" sz="2400" dirty="0" smtClean="0"/>
              <a:t> it will expand to other allies</a:t>
            </a:r>
            <a:r>
              <a:rPr lang="ja-JP" altLang="en-US" sz="2400" dirty="0" smtClean="0"/>
              <a:t>　</a:t>
            </a:r>
            <a:r>
              <a:rPr lang="ja-JP" altLang="en-US" sz="3200" dirty="0"/>
              <a:t>　　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667310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How to interpret pence’s speech ?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/>
              <a:t>1</a:t>
            </a:r>
            <a:r>
              <a:rPr kumimoji="1" lang="ja-JP" altLang="en-US" sz="2800" dirty="0" smtClean="0"/>
              <a:t>）</a:t>
            </a:r>
            <a:r>
              <a:rPr kumimoji="1" lang="en-US" altLang="ja-JP" sz="2800" dirty="0" smtClean="0"/>
              <a:t>cold war / decoupling</a:t>
            </a:r>
          </a:p>
          <a:p>
            <a:r>
              <a:rPr lang="en-US" altLang="ja-JP" sz="2800" dirty="0"/>
              <a:t>2</a:t>
            </a:r>
            <a:r>
              <a:rPr lang="ja-JP" altLang="en-US" sz="2800" dirty="0" smtClean="0"/>
              <a:t>）</a:t>
            </a:r>
            <a:r>
              <a:rPr lang="en-US" altLang="ja-JP" sz="2800" dirty="0" smtClean="0"/>
              <a:t>the end of engagement policy / 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          decoupling  at some part of technological issues</a:t>
            </a:r>
          </a:p>
          <a:p>
            <a:r>
              <a:rPr lang="en-US" altLang="ja-JP" sz="2800" dirty="0" smtClean="0"/>
              <a:t>3</a:t>
            </a:r>
            <a:r>
              <a:rPr lang="ja-JP" altLang="en-US" sz="2800" dirty="0" smtClean="0"/>
              <a:t>）</a:t>
            </a:r>
            <a:r>
              <a:rPr lang="en-US" altLang="ja-JP" sz="2800" dirty="0" smtClean="0"/>
              <a:t>hard shape / have to keep engagement with China 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48840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transition of china’s foreign policy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3359" y="2015732"/>
            <a:ext cx="11461315" cy="4197178"/>
          </a:xfrm>
        </p:spPr>
        <p:txBody>
          <a:bodyPr>
            <a:normAutofit/>
          </a:bodyPr>
          <a:lstStyle/>
          <a:p>
            <a:r>
              <a:rPr lang="en-US" altLang="ja-JP" dirty="0"/>
              <a:t>In 2006-2008, China adjusted its foreign policy  and reset the purpose of foreign policy from “</a:t>
            </a:r>
            <a:r>
              <a:rPr lang="en-US" altLang="ja-JP" b="1" dirty="0">
                <a:solidFill>
                  <a:srgbClr val="FF0000"/>
                </a:solidFill>
              </a:rPr>
              <a:t>economic growth</a:t>
            </a:r>
            <a:r>
              <a:rPr lang="en-US" altLang="ja-JP" dirty="0"/>
              <a:t>” to “</a:t>
            </a:r>
            <a:r>
              <a:rPr lang="en-US" altLang="ja-JP" b="1" dirty="0">
                <a:solidFill>
                  <a:srgbClr val="0070C0"/>
                </a:solidFill>
              </a:rPr>
              <a:t>sovereignty, security and economic growth.</a:t>
            </a:r>
            <a:r>
              <a:rPr lang="en-US" altLang="ja-JP" dirty="0"/>
              <a:t>”    </a:t>
            </a:r>
          </a:p>
          <a:p>
            <a:r>
              <a:rPr lang="en-US" altLang="ja-JP" dirty="0"/>
              <a:t>Background: confidence on its economic growth/  Lehman Shock/ conservative public opinion</a:t>
            </a:r>
          </a:p>
          <a:p>
            <a:r>
              <a:rPr lang="en-US" altLang="ja-JP" dirty="0"/>
              <a:t>Domestic politics: controversy on “common value” </a:t>
            </a:r>
            <a:endParaRPr lang="en-US" altLang="ja-JP" dirty="0" smtClean="0"/>
          </a:p>
          <a:p>
            <a:r>
              <a:rPr lang="en-US" altLang="ja-JP" dirty="0"/>
              <a:t>Especially after 2009,  China adopted relatively aggressive foreign policy.</a:t>
            </a:r>
          </a:p>
          <a:p>
            <a:r>
              <a:rPr lang="en-US" altLang="ja-JP" dirty="0"/>
              <a:t>    1)  core interest </a:t>
            </a:r>
            <a:r>
              <a:rPr lang="en-US" altLang="ja-JP" dirty="0" smtClean="0"/>
              <a:t>:       </a:t>
            </a:r>
            <a:r>
              <a:rPr lang="en-US" altLang="ja-JP" dirty="0"/>
              <a:t>China didn’t compromise anything on territorial and sovereignty issues. </a:t>
            </a:r>
          </a:p>
          <a:p>
            <a:r>
              <a:rPr lang="en-US" altLang="ja-JP" dirty="0"/>
              <a:t>          Occupied/Recovered some islands in South China sea</a:t>
            </a:r>
            <a:r>
              <a:rPr lang="en-US" altLang="ja-JP" dirty="0" smtClean="0"/>
              <a:t>.     </a:t>
            </a:r>
            <a:r>
              <a:rPr lang="ja-JP" altLang="en-US" b="1" dirty="0">
                <a:solidFill>
                  <a:srgbClr val="FF0000"/>
                </a:solidFill>
              </a:rPr>
              <a:t>→</a:t>
            </a:r>
            <a:r>
              <a:rPr lang="en-US" altLang="ja-JP" b="1" dirty="0">
                <a:solidFill>
                  <a:srgbClr val="FF0000"/>
                </a:solidFill>
              </a:rPr>
              <a:t>relatively aggressive for neighborhood countries</a:t>
            </a:r>
          </a:p>
          <a:p>
            <a:r>
              <a:rPr lang="en-US" altLang="ja-JP" dirty="0"/>
              <a:t>    2)  China came to be active on global governance, as revisionist.  </a:t>
            </a:r>
          </a:p>
          <a:p>
            <a:endParaRPr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0269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Xi’s foreign policy IN 2012-2017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8619" y="2015732"/>
            <a:ext cx="11311003" cy="3450613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sz="3600" dirty="0" smtClean="0"/>
              <a:t>1)Xi never used “</a:t>
            </a:r>
            <a:r>
              <a:rPr lang="en-US" altLang="ja-JP" sz="3600" dirty="0" err="1" smtClean="0"/>
              <a:t>Taoguan</a:t>
            </a:r>
            <a:r>
              <a:rPr lang="en-US" altLang="ja-JP" sz="3600" dirty="0" smtClean="0"/>
              <a:t> </a:t>
            </a:r>
            <a:r>
              <a:rPr lang="en-US" altLang="ja-JP" sz="3600" dirty="0" err="1" smtClean="0"/>
              <a:t>Yanghui</a:t>
            </a:r>
            <a:r>
              <a:rPr lang="en-US" altLang="ja-JP" sz="3600" dirty="0" smtClean="0"/>
              <a:t>” that means “importance of economic growth and modest stance on foreign policy.” </a:t>
            </a:r>
          </a:p>
          <a:p>
            <a:r>
              <a:rPr lang="en-US" altLang="ja-JP" sz="3600" dirty="0" smtClean="0"/>
              <a:t>2) Xi adopted aggressive policies on the sea , to build the military facilities.</a:t>
            </a:r>
          </a:p>
          <a:p>
            <a:r>
              <a:rPr lang="en-US" altLang="ja-JP" sz="3600" dirty="0" smtClean="0"/>
              <a:t>3</a:t>
            </a:r>
            <a:r>
              <a:rPr lang="en-US" altLang="ja-JP" sz="3600" dirty="0"/>
              <a:t>) Xi proposed the concept of Asia, on New Concept of Asian Security. This concept excludes USA, and strengthens Chinese initiative</a:t>
            </a:r>
            <a:r>
              <a:rPr lang="en-US" altLang="ja-JP" sz="3600" dirty="0" smtClean="0"/>
              <a:t>.</a:t>
            </a:r>
          </a:p>
          <a:p>
            <a:r>
              <a:rPr lang="en-US" altLang="ja-JP" sz="3600" dirty="0" smtClean="0"/>
              <a:t>4</a:t>
            </a:r>
            <a:r>
              <a:rPr lang="en-US" altLang="ja-JP" sz="3600" dirty="0"/>
              <a:t>) Xi‘s China provides a series of regional common goods, as great power in this region</a:t>
            </a:r>
            <a:r>
              <a:rPr lang="en-US" altLang="ja-JP" sz="3600" dirty="0" smtClean="0"/>
              <a:t>. </a:t>
            </a:r>
            <a:r>
              <a:rPr lang="ja-JP" altLang="en-US" sz="3600" dirty="0" smtClean="0"/>
              <a:t>→　</a:t>
            </a:r>
            <a:r>
              <a:rPr lang="en-US" altLang="ja-JP" sz="3600" dirty="0" smtClean="0"/>
              <a:t>BRI</a:t>
            </a:r>
            <a:endParaRPr lang="en-US" altLang="ja-JP" sz="3600" dirty="0"/>
          </a:p>
          <a:p>
            <a:endParaRPr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160509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ギャラリー">
  <a:themeElements>
    <a:clrScheme name="ギャラリー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ギャラリー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ギャラリー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2214</TotalTime>
  <Words>1661</Words>
  <Application>Microsoft Macintosh PowerPoint</Application>
  <PresentationFormat>ワイド画面</PresentationFormat>
  <Paragraphs>139</Paragraphs>
  <Slides>29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6" baseType="lpstr">
      <vt:lpstr>Gill Sans MT</vt:lpstr>
      <vt:lpstr>Yu Gothic</vt:lpstr>
      <vt:lpstr>等线</vt:lpstr>
      <vt:lpstr>游ゴシック</vt:lpstr>
      <vt:lpstr>游ゴシック Light</vt:lpstr>
      <vt:lpstr>Arial</vt:lpstr>
      <vt:lpstr>ギャラリー</vt:lpstr>
      <vt:lpstr> The  World under the New Strategic relationship between China and the United States</vt:lpstr>
      <vt:lpstr>World History</vt:lpstr>
      <vt:lpstr>PowerPoint プレゼンテーション</vt:lpstr>
      <vt:lpstr>challenges the existing “principle” </vt:lpstr>
      <vt:lpstr>VP Pence’s speech on china                           on oct. 4th, 2018</vt:lpstr>
      <vt:lpstr>characteristics on china issues in us</vt:lpstr>
      <vt:lpstr>How to interpret pence’s speech ? </vt:lpstr>
      <vt:lpstr>transition of china’s foreign policy</vt:lpstr>
      <vt:lpstr>Xi’s foreign policy IN 2012-2017</vt:lpstr>
      <vt:lpstr>ONE BELT ONE ROAD/BRI (2013-)</vt:lpstr>
      <vt:lpstr>Xi’s message to the world in 2016</vt:lpstr>
      <vt:lpstr>Xi’s message to the world in 2016</vt:lpstr>
      <vt:lpstr>Xi Jinping’s statement in 2017</vt:lpstr>
      <vt:lpstr>china’s CONCEPT OF new international Relations</vt:lpstr>
      <vt:lpstr>China’s image in 2049 </vt:lpstr>
      <vt:lpstr>ECONOMIC POWER / POLITICAL POWER / MILITARY POWER</vt:lpstr>
      <vt:lpstr>Case in morocco</vt:lpstr>
      <vt:lpstr>Turkey’s case</vt:lpstr>
      <vt:lpstr>Military activities and economy </vt:lpstr>
      <vt:lpstr>Case in india / sri lanla</vt:lpstr>
      <vt:lpstr>Digital hegemony and Cyber security</vt:lpstr>
      <vt:lpstr>China’s response to usa’s pressure </vt:lpstr>
      <vt:lpstr>Abe administration’s approach to china</vt:lpstr>
      <vt:lpstr>Abe administration’s approach to china</vt:lpstr>
      <vt:lpstr>abe’s four conditions</vt:lpstr>
      <vt:lpstr>“free &amp; opened”  india-PAcific &amp; support for central asia</vt:lpstr>
      <vt:lpstr>FOIP and BRI </vt:lpstr>
      <vt:lpstr>technological issues</vt:lpstr>
      <vt:lpstr>ASEAN CENTRALITY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ユーザー</dc:creator>
  <cp:lastModifiedBy>Microsoft Office ユーザー</cp:lastModifiedBy>
  <cp:revision>113</cp:revision>
  <dcterms:created xsi:type="dcterms:W3CDTF">2018-04-30T19:58:42Z</dcterms:created>
  <dcterms:modified xsi:type="dcterms:W3CDTF">2019-03-10T08:44:19Z</dcterms:modified>
</cp:coreProperties>
</file>